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4" r:id="rId3"/>
    <p:sldId id="285" r:id="rId4"/>
    <p:sldId id="286" r:id="rId5"/>
    <p:sldId id="287" r:id="rId6"/>
    <p:sldId id="258" r:id="rId7"/>
    <p:sldId id="256" r:id="rId8"/>
    <p:sldId id="260" r:id="rId9"/>
    <p:sldId id="262" r:id="rId10"/>
    <p:sldId id="263" r:id="rId11"/>
    <p:sldId id="265" r:id="rId12"/>
    <p:sldId id="275" r:id="rId13"/>
    <p:sldId id="276" r:id="rId14"/>
    <p:sldId id="277" r:id="rId15"/>
    <p:sldId id="283" r:id="rId16"/>
    <p:sldId id="26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10/10/2020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ronavirus_%20m&#234;me%20en%20parlant.mp4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5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707773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fr-FR" b="1" dirty="0"/>
              <a:t>Favoriser la respiration par le nez </a:t>
            </a:r>
            <a:endParaRPr lang="fr-FR" b="1" dirty="0" smtClean="0"/>
          </a:p>
          <a:p>
            <a:pPr algn="just" fontAlgn="base"/>
            <a:endParaRPr lang="fr-FR" b="1" dirty="0"/>
          </a:p>
          <a:p>
            <a:pPr algn="just" fontAlgn="base"/>
            <a:r>
              <a:rPr lang="fr-FR" dirty="0"/>
              <a:t>"</a:t>
            </a:r>
            <a:r>
              <a:rPr lang="fr-FR" b="1" dirty="0"/>
              <a:t>L'humidité</a:t>
            </a:r>
            <a:r>
              <a:rPr lang="fr-FR" dirty="0"/>
              <a:t> change les propriétés du masque, </a:t>
            </a:r>
            <a:r>
              <a:rPr lang="fr-FR" b="1" i="1" dirty="0"/>
              <a:t>qui filtrera moins bien</a:t>
            </a:r>
            <a:r>
              <a:rPr lang="fr-FR" dirty="0"/>
              <a:t>, expliquait Isabella </a:t>
            </a:r>
            <a:r>
              <a:rPr lang="fr-FR" dirty="0" err="1"/>
              <a:t>Annesi-Maesano</a:t>
            </a:r>
            <a:r>
              <a:rPr lang="fr-FR" dirty="0"/>
              <a:t>, directrice de recherche à l'Inserm, au </a:t>
            </a:r>
            <a:r>
              <a:rPr lang="fr-FR" i="1" dirty="0"/>
              <a:t>Point</a:t>
            </a:r>
            <a:r>
              <a:rPr lang="fr-FR" dirty="0"/>
              <a:t> en août dernier</a:t>
            </a:r>
            <a:r>
              <a:rPr lang="fr-FR" dirty="0" smtClean="0"/>
              <a:t>.</a:t>
            </a:r>
          </a:p>
          <a:p>
            <a:pPr algn="just" fontAlgn="base"/>
            <a:endParaRPr lang="fr-FR" dirty="0"/>
          </a:p>
          <a:p>
            <a:pPr algn="just" fontAlgn="base"/>
            <a:r>
              <a:rPr lang="fr-FR" dirty="0"/>
              <a:t>Enfin, l'Institut de recherche Robert-Sauvé en santé et sécurité du travail conseille de "favoriser la respiration par le nez (</a:t>
            </a:r>
            <a:r>
              <a:rPr lang="fr-FR" b="1" i="1" dirty="0"/>
              <a:t>bouche fermée</a:t>
            </a:r>
            <a:r>
              <a:rPr lang="fr-FR" dirty="0"/>
              <a:t>) lors du port du masque. Celle-ci génère moins de chaleur et d’humidité qui seront retenues dans le masque."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44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657831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fr-FR" b="1" dirty="0"/>
              <a:t>Masque et humidité : les bons </a:t>
            </a:r>
            <a:r>
              <a:rPr lang="fr-FR" b="1" dirty="0" smtClean="0"/>
              <a:t>gestes</a:t>
            </a:r>
          </a:p>
          <a:p>
            <a:pPr algn="just" fontAlgn="base"/>
            <a:endParaRPr lang="fr-FR" b="1" dirty="0"/>
          </a:p>
          <a:p>
            <a:pPr algn="just" fontAlgn="base"/>
            <a:r>
              <a:rPr lang="fr-FR" dirty="0"/>
              <a:t>Pour conserver l’entière efficacité du masque, pensez donc à le changer régulièrement. Pour rappel la limite recommandée pour le port d’un masque chirurgical est </a:t>
            </a:r>
            <a:r>
              <a:rPr lang="fr-FR" b="1" dirty="0"/>
              <a:t>de maximum 4h </a:t>
            </a:r>
            <a:r>
              <a:rPr lang="fr-FR" dirty="0"/>
              <a:t>en temps normal, et </a:t>
            </a:r>
            <a:r>
              <a:rPr lang="fr-FR" b="1" dirty="0"/>
              <a:t>de 8h </a:t>
            </a:r>
            <a:r>
              <a:rPr lang="fr-FR" dirty="0"/>
              <a:t>pour les masques FFP, selon la notice du fabricant, mais si vous constatez que </a:t>
            </a:r>
            <a:r>
              <a:rPr lang="fr-FR" b="1" dirty="0"/>
              <a:t>celui-ci est mouillé, changez-le immédiatement</a:t>
            </a:r>
            <a:r>
              <a:rPr lang="fr-FR" dirty="0" smtClean="0"/>
              <a:t>.</a:t>
            </a:r>
          </a:p>
          <a:p>
            <a:pPr algn="just" fontAlgn="base"/>
            <a:endParaRPr lang="fr-FR" dirty="0"/>
          </a:p>
          <a:p>
            <a:pPr algn="just" fontAlgn="base"/>
            <a:r>
              <a:rPr lang="fr-FR" dirty="0"/>
              <a:t>Pour éviter que la transpiration n’humidifie votre masque, vous pouvez vous essuyer le visage (</a:t>
            </a:r>
            <a:r>
              <a:rPr lang="fr-FR" b="1" i="1" dirty="0"/>
              <a:t>après vous être préalablement désinfecté les mains</a:t>
            </a:r>
            <a:r>
              <a:rPr lang="fr-FR" dirty="0"/>
              <a:t>) avec un mouchoir que vous jetterez par la suite. Aussi, pensez à avoir plusieurs masques de rechange sur vous au cas où.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657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690930"/>
            <a:ext cx="86409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Différence de Taille :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Mais </a:t>
            </a:r>
            <a:r>
              <a:rPr lang="fr-FR" dirty="0"/>
              <a:t>d’après les dernières études, le virus se déplace, et se transmet, principalement sur des gouttelettes plus grosses entre </a:t>
            </a:r>
            <a:r>
              <a:rPr lang="fr-FR" b="1" dirty="0"/>
              <a:t>5 et 15 microns de diamètres</a:t>
            </a:r>
            <a:r>
              <a:rPr lang="fr-FR" dirty="0"/>
              <a:t>. Pour rappel, un micron mesure 1 000 nanomètres. Donc si l’on prend une taille du virus autour de 100 nanomètres, soit </a:t>
            </a:r>
            <a:r>
              <a:rPr lang="fr-FR" b="1" dirty="0"/>
              <a:t>0,1 micron</a:t>
            </a:r>
            <a:r>
              <a:rPr lang="fr-FR" dirty="0"/>
              <a:t>, le virus circule sur des gouttelettes 50 à 150 fois plus grosses que lui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b="1" dirty="0"/>
              <a:t>« Les mailles de votre masque mesurent + /- 3 000 nanomètres. »</a:t>
            </a:r>
            <a:r>
              <a:rPr lang="fr-FR" dirty="0"/>
              <a:t> Tout d’abord, prenons la même unité de mesure. Les mailles mesurent 3 000 nanomètres, soit</a:t>
            </a:r>
            <a:r>
              <a:rPr lang="fr-FR" b="1" dirty="0"/>
              <a:t> 3 microns</a:t>
            </a:r>
            <a:r>
              <a:rPr lang="fr-FR" dirty="0"/>
              <a:t>. C’est déjà trop fin pour laisser passer les gouttelettes porteuses du virus comme le confirme l’Institut national de recherche et de sécurité (INRS). </a:t>
            </a:r>
          </a:p>
        </p:txBody>
      </p:sp>
    </p:spTree>
    <p:extLst>
      <p:ext uri="{BB962C8B-B14F-4D97-AF65-F5344CB8AC3E}">
        <p14:creationId xmlns:p14="http://schemas.microsoft.com/office/powerpoint/2010/main" val="332955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674674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Ne pas confondre Particule et Molécule :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Une </a:t>
            </a:r>
            <a:r>
              <a:rPr lang="fr-FR" dirty="0"/>
              <a:t>idée là encore complètement fausse comme le soulignait Jean-Luc Gala, de l’Université libre de Bruxelles : </a:t>
            </a:r>
            <a:r>
              <a:rPr lang="fr-FR" b="1" dirty="0"/>
              <a:t>« </a:t>
            </a:r>
            <a:r>
              <a:rPr lang="fr-FR" b="1" i="1" dirty="0"/>
              <a:t>Le masque filtre le virus, mais pas les molécules. Un virus est beaucoup plus gros qu’une molécule d’oxygène ou de dioxyde de carbone. </a:t>
            </a:r>
            <a:r>
              <a:rPr lang="fr-FR" b="1" dirty="0"/>
              <a:t>»</a:t>
            </a:r>
            <a:r>
              <a:rPr lang="fr-FR" dirty="0"/>
              <a:t> 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En </a:t>
            </a:r>
            <a:r>
              <a:rPr lang="fr-FR" dirty="0"/>
              <a:t>effet, la molécule d’oxygène a </a:t>
            </a:r>
            <a:r>
              <a:rPr lang="fr-FR" b="1" dirty="0"/>
              <a:t>un diamètre de 0,29 nanomètre</a:t>
            </a:r>
            <a:r>
              <a:rPr lang="fr-FR" dirty="0"/>
              <a:t>, quasiment 350 fois plus petite qu’un coronavirus</a:t>
            </a:r>
            <a:r>
              <a:rPr lang="fr-FR" dirty="0" smtClean="0"/>
              <a:t>. ( </a:t>
            </a:r>
            <a:r>
              <a:rPr lang="fr-FR" dirty="0"/>
              <a:t>une taille moyenne de 100 </a:t>
            </a:r>
            <a:r>
              <a:rPr lang="fr-FR" dirty="0" smtClean="0"/>
              <a:t>nanomètres)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31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6746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Conclusion :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Dans la pratique des </a:t>
            </a:r>
            <a:r>
              <a:rPr lang="fr-FR" b="1" i="1" dirty="0" smtClean="0"/>
              <a:t>sports de contact</a:t>
            </a:r>
            <a:r>
              <a:rPr lang="fr-FR" dirty="0" smtClean="0"/>
              <a:t>, il est conseillé si les pratiquants portent un masque de les changer </a:t>
            </a:r>
            <a:r>
              <a:rPr lang="fr-FR" b="1" i="1" dirty="0" smtClean="0"/>
              <a:t>toutes les heures </a:t>
            </a:r>
            <a:r>
              <a:rPr lang="fr-FR" dirty="0" smtClean="0"/>
              <a:t>au lieu de toutes </a:t>
            </a:r>
            <a:r>
              <a:rPr lang="fr-FR" b="1" i="1" dirty="0" smtClean="0"/>
              <a:t>les 4 heures habituellement</a:t>
            </a:r>
            <a:r>
              <a:rPr lang="fr-FR" dirty="0" smtClean="0"/>
              <a:t>!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A la pause, </a:t>
            </a:r>
            <a:r>
              <a:rPr lang="fr-FR" b="1" i="1" dirty="0" smtClean="0"/>
              <a:t>l’essuyé votre </a:t>
            </a:r>
            <a:r>
              <a:rPr lang="fr-FR" b="1" i="1" dirty="0"/>
              <a:t>visage </a:t>
            </a:r>
            <a:r>
              <a:rPr lang="fr-FR" dirty="0"/>
              <a:t>avec des mouchoirs jetables </a:t>
            </a:r>
            <a:r>
              <a:rPr lang="fr-FR" dirty="0" smtClean="0"/>
              <a:t>:</a:t>
            </a:r>
          </a:p>
          <a:p>
            <a:pPr algn="just"/>
            <a:endParaRPr lang="fr-FR" dirty="0" smtClean="0"/>
          </a:p>
          <a:p>
            <a:pPr marL="285750" indent="-285750" algn="just">
              <a:buFontTx/>
              <a:buChar char="-"/>
            </a:pPr>
            <a:r>
              <a:rPr lang="fr-FR" dirty="0" smtClean="0"/>
              <a:t>En commerçant par la zone près de votre bouche, </a:t>
            </a:r>
          </a:p>
          <a:p>
            <a:pPr marL="285750" indent="-285750" algn="just">
              <a:buFontTx/>
              <a:buChar char="-"/>
            </a:pPr>
            <a:endParaRPr lang="fr-FR" dirty="0" smtClean="0"/>
          </a:p>
          <a:p>
            <a:pPr marL="285750" indent="-285750" algn="just">
              <a:buFontTx/>
              <a:buChar char="-"/>
            </a:pPr>
            <a:r>
              <a:rPr lang="fr-FR" dirty="0" smtClean="0"/>
              <a:t>Le menton </a:t>
            </a:r>
          </a:p>
          <a:p>
            <a:pPr marL="285750" indent="-285750" algn="just">
              <a:buFontTx/>
              <a:buChar char="-"/>
            </a:pPr>
            <a:endParaRPr lang="fr-FR" dirty="0" smtClean="0"/>
          </a:p>
          <a:p>
            <a:pPr marL="285750" indent="-285750" algn="just">
              <a:buFontTx/>
              <a:buChar char="-"/>
            </a:pPr>
            <a:r>
              <a:rPr lang="fr-FR" dirty="0" smtClean="0"/>
              <a:t>Et en finissant sur votre front! </a:t>
            </a:r>
          </a:p>
          <a:p>
            <a:pPr marL="285750" indent="-285750" algn="just">
              <a:buFontTx/>
              <a:buChar char="-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7239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17275" y="1340768"/>
            <a:ext cx="739914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En résumé :</a:t>
            </a:r>
          </a:p>
          <a:p>
            <a:endParaRPr lang="fr-FR" dirty="0" smtClean="0"/>
          </a:p>
          <a:p>
            <a:r>
              <a:rPr lang="fr-FR" dirty="0" smtClean="0"/>
              <a:t>Molécules O</a:t>
            </a:r>
            <a:r>
              <a:rPr lang="fr-FR" baseline="-25000" dirty="0" smtClean="0"/>
              <a:t>2</a:t>
            </a:r>
            <a:r>
              <a:rPr lang="fr-FR" dirty="0" smtClean="0"/>
              <a:t> et CO</a:t>
            </a:r>
            <a:r>
              <a:rPr lang="fr-FR" baseline="-25000" dirty="0" smtClean="0"/>
              <a:t>2</a:t>
            </a:r>
            <a:r>
              <a:rPr lang="fr-FR" dirty="0" smtClean="0"/>
              <a:t> </a:t>
            </a:r>
            <a:r>
              <a:rPr lang="fr-FR" dirty="0"/>
              <a:t>a un diamètre de </a:t>
            </a:r>
            <a:r>
              <a:rPr lang="fr-FR" b="1" dirty="0"/>
              <a:t>0,29 </a:t>
            </a:r>
            <a:r>
              <a:rPr lang="fr-FR" b="1" dirty="0" smtClean="0"/>
              <a:t>nanomètre</a:t>
            </a:r>
          </a:p>
          <a:p>
            <a:endParaRPr lang="fr-FR" dirty="0" smtClean="0"/>
          </a:p>
          <a:p>
            <a:r>
              <a:rPr lang="fr-FR" dirty="0" smtClean="0"/>
              <a:t>La Covid a un </a:t>
            </a:r>
            <a:r>
              <a:rPr lang="fr-FR" dirty="0"/>
              <a:t>diamètre de </a:t>
            </a:r>
            <a:r>
              <a:rPr lang="fr-FR" b="1" dirty="0" smtClean="0"/>
              <a:t>100 nanomètre</a:t>
            </a:r>
          </a:p>
          <a:p>
            <a:endParaRPr lang="fr-FR" dirty="0"/>
          </a:p>
          <a:p>
            <a:r>
              <a:rPr lang="fr-FR" dirty="0" smtClean="0"/>
              <a:t>Les plus petites gouttelettes ont un diamètre moyenne </a:t>
            </a:r>
            <a:r>
              <a:rPr lang="fr-FR" dirty="0"/>
              <a:t>de </a:t>
            </a:r>
            <a:r>
              <a:rPr lang="fr-FR" b="1" dirty="0" smtClean="0"/>
              <a:t>5 000 nanomètre</a:t>
            </a:r>
          </a:p>
          <a:p>
            <a:endParaRPr lang="fr-FR" dirty="0" smtClean="0"/>
          </a:p>
          <a:p>
            <a:r>
              <a:rPr lang="fr-FR" dirty="0"/>
              <a:t>Les plus petites gouttelettes ont un diamètre moyenne de </a:t>
            </a:r>
            <a:r>
              <a:rPr lang="fr-FR" b="1" dirty="0" smtClean="0"/>
              <a:t>15 </a:t>
            </a:r>
            <a:r>
              <a:rPr lang="fr-FR" b="1" dirty="0"/>
              <a:t>000 nanomètre</a:t>
            </a:r>
          </a:p>
          <a:p>
            <a:endParaRPr lang="fr-FR" dirty="0"/>
          </a:p>
          <a:p>
            <a:r>
              <a:rPr lang="fr-FR" dirty="0" smtClean="0"/>
              <a:t>Les masques ont des mailles de </a:t>
            </a:r>
            <a:r>
              <a:rPr lang="fr-FR" b="1" dirty="0" smtClean="0"/>
              <a:t>3 000 nanomètre</a:t>
            </a:r>
          </a:p>
          <a:p>
            <a:endParaRPr lang="fr-FR" dirty="0"/>
          </a:p>
          <a:p>
            <a:r>
              <a:rPr lang="fr-FR" dirty="0"/>
              <a:t>un cheveu mesure entre </a:t>
            </a:r>
            <a:r>
              <a:rPr lang="fr-FR" b="1" dirty="0" smtClean="0"/>
              <a:t>50 000 à</a:t>
            </a:r>
            <a:r>
              <a:rPr lang="fr-FR" b="1" dirty="0"/>
              <a:t> 100 </a:t>
            </a:r>
            <a:r>
              <a:rPr lang="fr-FR" b="1" dirty="0" smtClean="0"/>
              <a:t>000 nanomètre</a:t>
            </a:r>
            <a:r>
              <a:rPr lang="fr-FR" dirty="0"/>
              <a:t> de diamètre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 algn="ctr"/>
            <a:r>
              <a:rPr lang="nn-NO" dirty="0"/>
              <a:t>1 </a:t>
            </a:r>
            <a:r>
              <a:rPr lang="nn-NO" b="1" dirty="0"/>
              <a:t>nm</a:t>
            </a:r>
            <a:r>
              <a:rPr lang="nn-NO" dirty="0"/>
              <a:t> = 10</a:t>
            </a:r>
            <a:r>
              <a:rPr lang="nn-NO" baseline="30000" dirty="0"/>
              <a:t>−3</a:t>
            </a:r>
            <a:r>
              <a:rPr lang="nn-NO" dirty="0"/>
              <a:t> µm = 10</a:t>
            </a:r>
            <a:r>
              <a:rPr lang="nn-NO" baseline="30000" dirty="0"/>
              <a:t>–6</a:t>
            </a:r>
            <a:r>
              <a:rPr lang="nn-NO" dirty="0"/>
              <a:t> mm = 10</a:t>
            </a:r>
            <a:r>
              <a:rPr lang="nn-NO" baseline="30000" dirty="0"/>
              <a:t>–9</a:t>
            </a:r>
            <a:r>
              <a:rPr lang="nn-NO" dirty="0"/>
              <a:t> m.</a:t>
            </a:r>
            <a:endParaRPr lang="fr-FR" dirty="0" smtClean="0"/>
          </a:p>
          <a:p>
            <a:endParaRPr lang="fr-FR" dirty="0"/>
          </a:p>
          <a:p>
            <a:pPr algn="ctr"/>
            <a:r>
              <a:rPr lang="fr-FR" b="1" i="1" dirty="0" smtClean="0"/>
              <a:t>Vous avez maintenant les cartes en main!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33196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" name="ZoneTexte 1">
            <a:hlinkClick r:id="rId3" action="ppaction://hlinkfile"/>
          </p:cNvPr>
          <p:cNvSpPr txBox="1"/>
          <p:nvPr/>
        </p:nvSpPr>
        <p:spPr>
          <a:xfrm>
            <a:off x="7676348" y="612465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Vidéo</a:t>
            </a:r>
          </a:p>
        </p:txBody>
      </p:sp>
    </p:spTree>
    <p:extLst>
      <p:ext uri="{BB962C8B-B14F-4D97-AF65-F5344CB8AC3E}">
        <p14:creationId xmlns:p14="http://schemas.microsoft.com/office/powerpoint/2010/main" val="16290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2132856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i="1" dirty="0"/>
              <a:t>Les scientifiques et la télévision japonaise </a:t>
            </a:r>
            <a:r>
              <a:rPr lang="fr-FR" dirty="0"/>
              <a:t>ont également reproduit le mouvement des petites particules dans une pièce ou sont rassemblées 10 personnes. </a:t>
            </a:r>
            <a:r>
              <a:rPr lang="fr-FR" i="1" dirty="0"/>
              <a:t>"Une première personne tousse. Les plus grosses gouttes sont en vert et bleu. En moins d’une minute elles finissent au sol, mais les micro gouttelettes en rouge continuent à dériver"</a:t>
            </a:r>
            <a:endParaRPr lang="fr-FR" dirty="0"/>
          </a:p>
          <a:p>
            <a:pPr algn="just"/>
            <a:r>
              <a:rPr lang="fr-FR" i="1" dirty="0"/>
              <a:t> </a:t>
            </a:r>
            <a:r>
              <a:rPr lang="fr-FR" dirty="0"/>
              <a:t>La simulation montre ensuite les micro gouttelettes après 5 minutes, 10 minutes et 20 minutes : elles restent bien présentes. </a:t>
            </a:r>
            <a:r>
              <a:rPr lang="fr-FR" i="1" dirty="0"/>
              <a:t>"Si l’air ne circulait pas, les micro-gouttelettes ne bougeraient pas. Et comme elles ne peuvent pas se déplacer seules, elles restent en place pendant un certain temps"</a:t>
            </a:r>
            <a:r>
              <a:rPr lang="fr-FR" dirty="0"/>
              <a:t> explique </a:t>
            </a:r>
            <a:r>
              <a:rPr lang="fr-FR" dirty="0" err="1"/>
              <a:t>Masashi</a:t>
            </a:r>
            <a:r>
              <a:rPr lang="fr-FR" dirty="0"/>
              <a:t> </a:t>
            </a:r>
            <a:r>
              <a:rPr lang="fr-FR" dirty="0" err="1"/>
              <a:t>Yamakawa</a:t>
            </a:r>
            <a:r>
              <a:rPr lang="fr-FR" dirty="0"/>
              <a:t>, professeur associé à l’Institut de Technologie de Kyoto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 voir les images qui suivent….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78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an\Desktop\masque\8e930496927757aac0dbd2438cb3f4f6-1585911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73342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8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an\Desktop\masque\322f62469c5e3c7dc3e58f5a4d1ea399-15859112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58" y="1392907"/>
            <a:ext cx="73342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4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an\Desktop\masque\7b647a7d88f4d6319bf0d600d168dbeb-15859113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58" y="1366837"/>
            <a:ext cx="73342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46798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fr-FR" b="1" dirty="0" smtClean="0"/>
              <a:t>Masque en Tissus :</a:t>
            </a:r>
          </a:p>
          <a:p>
            <a:pPr algn="just" fontAlgn="base"/>
            <a:endParaRPr lang="fr-FR" b="1" dirty="0"/>
          </a:p>
          <a:p>
            <a:pPr algn="just" fontAlgn="base"/>
            <a:r>
              <a:rPr lang="fr-FR" b="1" i="1" dirty="0" smtClean="0"/>
              <a:t>Le tissus masque </a:t>
            </a:r>
            <a:r>
              <a:rPr lang="fr-FR" b="1" i="1" dirty="0"/>
              <a:t>diminue le risque de porter la main au visage </a:t>
            </a:r>
            <a:r>
              <a:rPr lang="fr-FR" dirty="0"/>
              <a:t>et sur ce point, s’il est bien utilisé et bien fait, il </a:t>
            </a:r>
            <a:r>
              <a:rPr lang="fr-FR" b="1" i="1" dirty="0"/>
              <a:t>peut rivaliser </a:t>
            </a:r>
            <a:r>
              <a:rPr lang="fr-FR" dirty="0"/>
              <a:t>avec les masques médicaux</a:t>
            </a:r>
            <a:r>
              <a:rPr lang="fr-FR" dirty="0" smtClean="0"/>
              <a:t>.</a:t>
            </a:r>
          </a:p>
          <a:p>
            <a:pPr algn="just" fontAlgn="base"/>
            <a:endParaRPr lang="fr-FR" dirty="0"/>
          </a:p>
          <a:p>
            <a:pPr algn="just" fontAlgn="base"/>
            <a:r>
              <a:rPr lang="fr-FR" dirty="0"/>
              <a:t>En ce qui concerne la contamination par gouttelettes, si le masque est changé avant d’être trop humide, là encore il peut rivaliser avec les masques médicaux</a:t>
            </a:r>
            <a:r>
              <a:rPr lang="fr-FR" dirty="0" smtClean="0"/>
              <a:t>.</a:t>
            </a:r>
          </a:p>
          <a:p>
            <a:pPr algn="just" fontAlgn="base"/>
            <a:endParaRPr lang="fr-FR" dirty="0"/>
          </a:p>
          <a:p>
            <a:pPr algn="just" fontAlgn="base"/>
            <a:r>
              <a:rPr lang="fr-FR" dirty="0"/>
              <a:t>Sur la filtration, certains masques tissus feront </a:t>
            </a:r>
            <a:r>
              <a:rPr lang="fr-FR" b="1" i="1" dirty="0"/>
              <a:t>aussi bien </a:t>
            </a:r>
            <a:r>
              <a:rPr lang="fr-FR" dirty="0"/>
              <a:t>que des masques chirurgicaux, mais d’autres filtrent moins bien, même bien utilisés. Cependant la filtration par le masque en tissu n’est jamais nulle et </a:t>
            </a:r>
            <a:r>
              <a:rPr lang="fr-FR" b="1" i="1" dirty="0"/>
              <a:t>permet de réduire fortement le passage des virus</a:t>
            </a:r>
            <a:r>
              <a:rPr lang="fr-FR" dirty="0"/>
              <a:t>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934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57831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Utilité du port de masque dans la pratique sportive :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Les </a:t>
            </a:r>
            <a:r>
              <a:rPr lang="fr-FR" dirty="0"/>
              <a:t>masques grand public sont </a:t>
            </a:r>
            <a:r>
              <a:rPr lang="fr-FR" b="1" i="1" dirty="0"/>
              <a:t>des masques en tissu</a:t>
            </a:r>
            <a:r>
              <a:rPr lang="fr-FR" dirty="0"/>
              <a:t>, le plus souvent lavables et réutilisables, destinés à prévenir la projection de gouttelettes. Ils ont des propriétés de filtration allant de plus de 70% à plus de 90% de filtration des particules émises d’une taille égale ou supérieure à </a:t>
            </a:r>
            <a:r>
              <a:rPr lang="fr-FR" b="1" i="1" dirty="0"/>
              <a:t>3 microns</a:t>
            </a:r>
            <a:r>
              <a:rPr lang="fr-FR" dirty="0" smtClean="0"/>
              <a:t>. (source afnor)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Le </a:t>
            </a:r>
            <a:r>
              <a:rPr lang="fr-FR" dirty="0"/>
              <a:t>Dr Gilles Dixsaut, physiologiste de la respiration et membre de la fondation du souffle explique que </a:t>
            </a:r>
            <a:r>
              <a:rPr lang="fr-FR" b="1" i="1" dirty="0"/>
              <a:t>l'oxygène passe à travers le masque</a:t>
            </a:r>
            <a:r>
              <a:rPr lang="fr-FR" dirty="0"/>
              <a:t>. Tout comme </a:t>
            </a:r>
            <a:r>
              <a:rPr lang="fr-FR" b="1" i="1" dirty="0"/>
              <a:t>le gaz carbonique</a:t>
            </a:r>
            <a:r>
              <a:rPr lang="fr-FR" b="1" dirty="0"/>
              <a:t> </a:t>
            </a:r>
            <a:r>
              <a:rPr lang="fr-FR" dirty="0"/>
              <a:t>lors de l'expiration. </a:t>
            </a:r>
            <a:r>
              <a:rPr lang="fr-FR" b="1" i="1" dirty="0"/>
              <a:t>Le masque n’est pas hermétique, donc il n'y a pas de risque d’hypoxie. Il n'y a pas de risque d'intoxication non plus. </a:t>
            </a:r>
          </a:p>
        </p:txBody>
      </p:sp>
    </p:spTree>
    <p:extLst>
      <p:ext uri="{BB962C8B-B14F-4D97-AF65-F5344CB8AC3E}">
        <p14:creationId xmlns:p14="http://schemas.microsoft.com/office/powerpoint/2010/main" val="3349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5516" y="1668864"/>
            <a:ext cx="87129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Hyperventiler :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Si vous avez la sensation de moins bien respirer, c’est parce que le masque créé une résistance à la respiration d’où le sentiment de gêne. Cela peut juste </a:t>
            </a:r>
            <a:r>
              <a:rPr lang="fr-FR" b="1" i="1" dirty="0"/>
              <a:t>stresser</a:t>
            </a:r>
            <a:r>
              <a:rPr lang="fr-FR" dirty="0"/>
              <a:t> un peu ou </a:t>
            </a:r>
            <a:r>
              <a:rPr lang="fr-FR" b="1" i="1" dirty="0"/>
              <a:t>angoisser</a:t>
            </a:r>
            <a:r>
              <a:rPr lang="fr-FR" dirty="0"/>
              <a:t>, donnant l'envie </a:t>
            </a:r>
            <a:r>
              <a:rPr lang="fr-FR" dirty="0" smtClean="0"/>
              <a:t>d'</a:t>
            </a:r>
            <a:r>
              <a:rPr lang="fr-FR" dirty="0" err="1" smtClean="0"/>
              <a:t>hyperventiler</a:t>
            </a:r>
            <a:r>
              <a:rPr lang="fr-FR" dirty="0"/>
              <a:t>, c'est-à-dire d'</a:t>
            </a:r>
            <a:r>
              <a:rPr lang="fr-FR" b="1" i="1" dirty="0"/>
              <a:t>inspirer trop vite </a:t>
            </a:r>
            <a:r>
              <a:rPr lang="fr-FR" dirty="0"/>
              <a:t>et donc se sentir étourdi ou affaibli.  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/>
              <a:t>Le conseil donné par le Dr Dixsaut est de changer régulièrement de masque (on dit souvent 4h pour les chirurgicaux) </a:t>
            </a:r>
            <a:r>
              <a:rPr lang="fr-FR" b="1" i="1" dirty="0"/>
              <a:t>ou le faire sécher</a:t>
            </a:r>
            <a:r>
              <a:rPr lang="fr-FR" dirty="0"/>
              <a:t>. Il y a de </a:t>
            </a:r>
            <a:r>
              <a:rPr lang="fr-FR" b="1" i="1" dirty="0"/>
              <a:t>l’humidité dans notre respiration </a:t>
            </a:r>
            <a:r>
              <a:rPr lang="fr-FR" dirty="0"/>
              <a:t>et quand le masque est humide, cela </a:t>
            </a:r>
            <a:r>
              <a:rPr lang="fr-FR" b="1" i="1" dirty="0"/>
              <a:t>augmente la résistance respiratoire </a:t>
            </a:r>
            <a:r>
              <a:rPr lang="fr-FR" dirty="0"/>
              <a:t>et </a:t>
            </a:r>
            <a:r>
              <a:rPr lang="fr-FR" b="1" i="1" dirty="0"/>
              <a:t>il perd son pouvoir filtrant</a:t>
            </a:r>
            <a:r>
              <a:rPr lang="fr-FR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4961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1" y="1668864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fr-FR" b="1" dirty="0"/>
              <a:t>Un masque ne garantit pas en soi l’absence de </a:t>
            </a:r>
            <a:r>
              <a:rPr lang="fr-FR" b="1" dirty="0" smtClean="0"/>
              <a:t>contamination</a:t>
            </a:r>
          </a:p>
          <a:p>
            <a:pPr algn="just" fontAlgn="base"/>
            <a:endParaRPr lang="fr-FR" b="1" dirty="0"/>
          </a:p>
          <a:p>
            <a:pPr algn="just" fontAlgn="base"/>
            <a:r>
              <a:rPr lang="fr-FR" dirty="0"/>
              <a:t>Q</a:t>
            </a:r>
            <a:r>
              <a:rPr lang="fr-FR" dirty="0" smtClean="0"/>
              <a:t>u’il </a:t>
            </a:r>
            <a:r>
              <a:rPr lang="fr-FR" dirty="0"/>
              <a:t>soit chirurgical ou en tissu, le masque n’empêche pas les contaminations croisées. </a:t>
            </a:r>
            <a:r>
              <a:rPr lang="fr-FR" i="1" dirty="0"/>
              <a:t>« Si je suis porteur du virus et que je porte la main à mon masque, je vais potentiellement contaminer les surfaces que je toucherai par la suite »,</a:t>
            </a:r>
            <a:r>
              <a:rPr lang="fr-FR" dirty="0"/>
              <a:t> illustre le délégué général de l’</a:t>
            </a:r>
            <a:r>
              <a:rPr lang="fr-FR" dirty="0" err="1"/>
              <a:t>Aspec</a:t>
            </a:r>
            <a:r>
              <a:rPr lang="fr-FR" dirty="0"/>
              <a:t>, un organisme professionnel spécialisé dans la prévention et l’étude de la contamination</a:t>
            </a:r>
            <a:r>
              <a:rPr lang="fr-FR" dirty="0" smtClean="0"/>
              <a:t>.</a:t>
            </a:r>
          </a:p>
          <a:p>
            <a:pPr algn="just" fontAlgn="base"/>
            <a:r>
              <a:rPr lang="fr-FR" dirty="0"/>
              <a:t/>
            </a:r>
            <a:br>
              <a:rPr lang="fr-FR" dirty="0"/>
            </a:br>
            <a:r>
              <a:rPr lang="fr-FR" i="1" dirty="0"/>
              <a:t>«Inversement, </a:t>
            </a:r>
            <a:r>
              <a:rPr lang="fr-FR" dirty="0"/>
              <a:t>poursuit Stéphane </a:t>
            </a:r>
            <a:r>
              <a:rPr lang="fr-FR" dirty="0" err="1"/>
              <a:t>Ortu</a:t>
            </a:r>
            <a:r>
              <a:rPr lang="fr-FR" dirty="0"/>
              <a:t>, </a:t>
            </a:r>
            <a:r>
              <a:rPr lang="fr-FR" i="1" dirty="0"/>
              <a:t>une personne non porteuse peut transférer des particules virales depuis ses mains vers son masque – le risque d’être contaminé est faible, mais il existe. </a:t>
            </a:r>
            <a:r>
              <a:rPr lang="fr-FR" i="1" dirty="0" smtClean="0"/>
              <a:t>»</a:t>
            </a:r>
            <a:r>
              <a:rPr lang="fr-FR" dirty="0" smtClean="0"/>
              <a:t> </a:t>
            </a:r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62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586</Words>
  <Application>Microsoft Office PowerPoint</Application>
  <PresentationFormat>Affichage à l'écran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Sean</dc:creator>
  <cp:lastModifiedBy>Sean</cp:lastModifiedBy>
  <cp:revision>39</cp:revision>
  <dcterms:created xsi:type="dcterms:W3CDTF">2020-09-20T12:02:21Z</dcterms:created>
  <dcterms:modified xsi:type="dcterms:W3CDTF">2020-10-10T08:38:57Z</dcterms:modified>
</cp:coreProperties>
</file>