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78" r:id="rId2"/>
    <p:sldId id="256" r:id="rId3"/>
    <p:sldId id="267" r:id="rId4"/>
    <p:sldId id="261" r:id="rId5"/>
    <p:sldId id="265" r:id="rId6"/>
    <p:sldId id="266" r:id="rId7"/>
    <p:sldId id="269" r:id="rId8"/>
    <p:sldId id="270" r:id="rId9"/>
    <p:sldId id="271" r:id="rId10"/>
    <p:sldId id="272" r:id="rId11"/>
    <p:sldId id="275" r:id="rId12"/>
    <p:sldId id="273" r:id="rId13"/>
    <p:sldId id="268" r:id="rId14"/>
    <p:sldId id="277" r:id="rId15"/>
    <p:sldId id="274" r:id="rId16"/>
    <p:sldId id="276" r:id="rId17"/>
    <p:sldId id="262" r:id="rId18"/>
    <p:sldId id="263" r:id="rId19"/>
    <p:sldId id="264" r:id="rId20"/>
    <p:sldId id="258" r:id="rId21"/>
    <p:sldId id="259" r:id="rId22"/>
    <p:sldId id="260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Contamination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Sans mesure sanitaire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40</c:v>
                </c:pt>
                <c:pt idx="3">
                  <c:v>80</c:v>
                </c:pt>
                <c:pt idx="4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5F-401D-B0D8-B58F78E80510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Sans mesure sanitaire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20</c:v>
                </c:pt>
                <c:pt idx="3">
                  <c:v>40</c:v>
                </c:pt>
                <c:pt idx="4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5F-401D-B0D8-B58F78E80510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Sans mesure sanitaire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Sheet1!$E$2:$E$7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15</c:v>
                </c:pt>
                <c:pt idx="3">
                  <c:v>30</c:v>
                </c:pt>
                <c:pt idx="4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A5F-401D-B0D8-B58F78E80510}"/>
            </c:ext>
          </c:extLst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Avec mesures (1)</c:v>
                </c:pt>
              </c:strCache>
            </c:strRef>
          </c:tx>
          <c:spPr>
            <a:ln w="444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Sheet1!$F$2:$F$7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A5F-401D-B0D8-B58F78E80510}"/>
            </c:ext>
          </c:extLst>
        </c:ser>
        <c:ser>
          <c:idx val="4"/>
          <c:order val="4"/>
          <c:tx>
            <c:strRef>
              <c:f>Sheet1!$G$1</c:f>
              <c:strCache>
                <c:ptCount val="1"/>
                <c:pt idx="0">
                  <c:v>Avec mesures (2)</c:v>
                </c:pt>
              </c:strCache>
            </c:strRef>
          </c:tx>
          <c:spPr>
            <a:ln w="635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Sheet1!$G$2:$G$7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A5F-401D-B0D8-B58F78E805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5136064"/>
        <c:axId val="375136848"/>
      </c:lineChart>
      <c:catAx>
        <c:axId val="375136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Nombre de cours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5136848"/>
        <c:crosses val="autoZero"/>
        <c:auto val="1"/>
        <c:lblAlgn val="ctr"/>
        <c:lblOffset val="100"/>
        <c:noMultiLvlLbl val="0"/>
      </c:catAx>
      <c:valAx>
        <c:axId val="375136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% de contamination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513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684D4-2AE4-49EE-AB58-A30DFD4E1F73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9C43C-7EE8-4216-B8BB-049403B6B0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29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83AE8-60F2-497B-A1B9-70CF133C7155}" type="datetime1">
              <a:rPr lang="fr-FR" smtClean="0"/>
              <a:t>11/10/2020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756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576C3-62FC-4E80-9FBF-7F87EB2FAFCD}" type="datetime1">
              <a:rPr lang="fr-FR" smtClean="0"/>
              <a:t>11/10/2020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52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9C8C-4D4A-4816-B181-0E4D11A60A3E}" type="datetime1">
              <a:rPr lang="fr-FR" smtClean="0"/>
              <a:t>11/10/2020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553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30DF-8E6B-40C9-8369-99DEA6E4EA50}" type="datetime1">
              <a:rPr lang="fr-FR" smtClean="0"/>
              <a:t>11/10/2020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68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EAFAC-DA9E-4287-A445-3EF411F616A9}" type="datetime1">
              <a:rPr lang="fr-FR" smtClean="0"/>
              <a:t>11/10/2020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2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61C0-8ACA-4E7D-B217-4AEEE98631F9}" type="datetime1">
              <a:rPr lang="fr-FR" smtClean="0"/>
              <a:t>11/10/2020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967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B962-D99D-4D52-B87F-361D59F2F4B5}" type="datetime1">
              <a:rPr lang="fr-FR" smtClean="0"/>
              <a:t>11/10/2020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647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F89D-D0CD-418E-B830-A7EBD349BED9}" type="datetime1">
              <a:rPr lang="fr-FR" smtClean="0"/>
              <a:t>11/10/2020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343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33950-C8CD-403C-91BF-37B3075BEB10}" type="datetime1">
              <a:rPr lang="fr-FR" smtClean="0"/>
              <a:t>11/10/2020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852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652F-9A99-4B3B-8AC1-D0046BF66F05}" type="datetime1">
              <a:rPr lang="fr-FR" smtClean="0"/>
              <a:t>11/10/2020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30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EA7A-4FA7-42AB-924C-90148C5D24EA}" type="datetime1">
              <a:rPr lang="fr-FR" smtClean="0"/>
              <a:t>11/10/2020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305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A67A1-24C6-4311-BB05-4E97A45D8537}" type="datetime1">
              <a:rPr lang="fr-FR" smtClean="0"/>
              <a:t>11/10/2020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C3A04-8FFD-438E-8B9C-776A0B8118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96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chart" Target="../charts/chart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3600" dirty="0" smtClean="0"/>
              <a:t>Assises de l’Aïkido 2020</a:t>
            </a:r>
            <a:br>
              <a:rPr lang="fr-FR" sz="3600" dirty="0" smtClean="0"/>
            </a:br>
            <a:r>
              <a:rPr lang="fr-FR" sz="2700" dirty="0"/>
              <a:t>Modérateurs : Sylvia </a:t>
            </a:r>
            <a:r>
              <a:rPr lang="fr-FR" sz="2700" dirty="0" err="1"/>
              <a:t>Noll</a:t>
            </a:r>
            <a:r>
              <a:rPr lang="fr-FR" sz="2700" dirty="0"/>
              <a:t> , Philippe Duc</a:t>
            </a:r>
            <a:r>
              <a:rPr lang="fr-FR" sz="3600" dirty="0"/>
              <a:t/>
            </a:r>
            <a:br>
              <a:rPr lang="fr-FR" sz="3600" dirty="0"/>
            </a:br>
            <a:endParaRPr lang="fr-F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00" y="2005012"/>
            <a:ext cx="10515600" cy="4351338"/>
          </a:xfrm>
        </p:spPr>
        <p:txBody>
          <a:bodyPr>
            <a:noAutofit/>
          </a:bodyPr>
          <a:lstStyle/>
          <a:p>
            <a:r>
              <a:rPr lang="fr-FR" sz="2000" b="1" dirty="0" smtClean="0"/>
              <a:t>Introduction</a:t>
            </a:r>
            <a:r>
              <a:rPr lang="fr-FR" sz="2000" dirty="0" smtClean="0"/>
              <a:t>  Serge Briand, Président ligue Ile de France</a:t>
            </a:r>
          </a:p>
          <a:p>
            <a:endParaRPr lang="fr-FR" sz="2000" dirty="0"/>
          </a:p>
          <a:p>
            <a:r>
              <a:rPr lang="fr-FR" sz="2000" b="1" u="sng" dirty="0"/>
              <a:t>Contamination de la covid-19 (20 min)</a:t>
            </a:r>
            <a:r>
              <a:rPr lang="fr-FR" sz="2000" dirty="0"/>
              <a:t> Dr Philippe DUC</a:t>
            </a:r>
          </a:p>
          <a:p>
            <a:pPr marL="0" lvl="0" indent="0">
              <a:buNone/>
            </a:pPr>
            <a:endParaRPr lang="fr-FR" sz="2000" dirty="0"/>
          </a:p>
          <a:p>
            <a:pPr lvl="0"/>
            <a:r>
              <a:rPr lang="fr-FR" sz="2000" b="1" u="sng" dirty="0"/>
              <a:t>Masques chirurgicaux (20 min)  </a:t>
            </a:r>
            <a:r>
              <a:rPr lang="fr-FR" sz="2000" dirty="0" err="1"/>
              <a:t>Soon</a:t>
            </a:r>
            <a:r>
              <a:rPr lang="fr-FR" sz="2000" dirty="0"/>
              <a:t> Phu Lan, ingénieur biomédical</a:t>
            </a:r>
          </a:p>
          <a:p>
            <a:pPr marL="0" indent="0">
              <a:buNone/>
            </a:pPr>
            <a:r>
              <a:rPr lang="fr-FR" sz="2000" dirty="0"/>
              <a:t> </a:t>
            </a:r>
          </a:p>
          <a:p>
            <a:pPr lvl="0"/>
            <a:r>
              <a:rPr lang="fr-FR" sz="2000" b="1" u="sng" dirty="0"/>
              <a:t>Mesures sanitaires liées à la covid-19 à la FFAAA (30 min) </a:t>
            </a:r>
            <a:r>
              <a:rPr lang="fr-FR" sz="2000" dirty="0"/>
              <a:t>Dr. Florence </a:t>
            </a:r>
            <a:r>
              <a:rPr lang="fr-FR" sz="2000" dirty="0" err="1"/>
              <a:t>Galtier</a:t>
            </a:r>
            <a:r>
              <a:rPr lang="fr-FR" sz="2000" dirty="0"/>
              <a:t>, médecin fédéral de la FFAAA</a:t>
            </a:r>
          </a:p>
          <a:p>
            <a:pPr marL="0" indent="0">
              <a:buNone/>
            </a:pPr>
            <a:r>
              <a:rPr lang="fr-FR" sz="2000" dirty="0"/>
              <a:t> </a:t>
            </a:r>
          </a:p>
          <a:p>
            <a:pPr lvl="0"/>
            <a:r>
              <a:rPr lang="fr-FR" sz="2000" b="1" u="sng" dirty="0"/>
              <a:t>Tour d’horizon en Europe : (20 minutes) </a:t>
            </a:r>
            <a:r>
              <a:rPr lang="fr-FR" sz="2000" dirty="0"/>
              <a:t>Italie : Angelo Armani, UK : Vincent Mc </a:t>
            </a:r>
            <a:r>
              <a:rPr lang="fr-FR" sz="2000" dirty="0" err="1"/>
              <a:t>Larren</a:t>
            </a:r>
            <a:r>
              <a:rPr lang="fr-FR" sz="2000" dirty="0"/>
              <a:t>, Chine : He </a:t>
            </a:r>
            <a:r>
              <a:rPr lang="fr-FR" sz="2000" dirty="0" err="1"/>
              <a:t>Zhen</a:t>
            </a:r>
            <a:r>
              <a:rPr lang="fr-FR" sz="2000" dirty="0"/>
              <a:t> Jiang</a:t>
            </a:r>
          </a:p>
          <a:p>
            <a:endParaRPr lang="fr-F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1</a:t>
            </a:fld>
            <a:endParaRPr lang="fr-FR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9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79"/>
    </mc:Choice>
    <mc:Fallback>
      <p:transition spd="slow" advTm="107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292100"/>
            <a:ext cx="10515600" cy="814388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Facteurs influençant la contamination</a:t>
            </a:r>
          </a:p>
        </p:txBody>
      </p:sp>
      <p:sp>
        <p:nvSpPr>
          <p:cNvPr id="9" name="Smiley Face 8"/>
          <p:cNvSpPr/>
          <p:nvPr/>
        </p:nvSpPr>
        <p:spPr>
          <a:xfrm>
            <a:off x="1384300" y="53720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miley Face 9"/>
          <p:cNvSpPr/>
          <p:nvPr/>
        </p:nvSpPr>
        <p:spPr>
          <a:xfrm>
            <a:off x="2052637" y="53720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miley Face 10"/>
          <p:cNvSpPr/>
          <p:nvPr/>
        </p:nvSpPr>
        <p:spPr>
          <a:xfrm>
            <a:off x="711200" y="59689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Smiley Face 11"/>
          <p:cNvSpPr/>
          <p:nvPr/>
        </p:nvSpPr>
        <p:spPr>
          <a:xfrm>
            <a:off x="1397000" y="59816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Smiley Face 12"/>
          <p:cNvSpPr/>
          <p:nvPr/>
        </p:nvSpPr>
        <p:spPr>
          <a:xfrm>
            <a:off x="2082800" y="59435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Smiley Face 14"/>
          <p:cNvSpPr/>
          <p:nvPr/>
        </p:nvSpPr>
        <p:spPr>
          <a:xfrm>
            <a:off x="693737" y="5372099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miley Face 15"/>
          <p:cNvSpPr/>
          <p:nvPr/>
        </p:nvSpPr>
        <p:spPr>
          <a:xfrm>
            <a:off x="2917129" y="1487607"/>
            <a:ext cx="838200" cy="735013"/>
          </a:xfrm>
          <a:prstGeom prst="smileyFac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Smiley Face 16"/>
          <p:cNvSpPr/>
          <p:nvPr/>
        </p:nvSpPr>
        <p:spPr>
          <a:xfrm>
            <a:off x="1384300" y="4775200"/>
            <a:ext cx="58420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Smiley Face 17"/>
          <p:cNvSpPr/>
          <p:nvPr/>
        </p:nvSpPr>
        <p:spPr>
          <a:xfrm>
            <a:off x="2052637" y="47879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Smiley Face 18"/>
          <p:cNvSpPr/>
          <p:nvPr/>
        </p:nvSpPr>
        <p:spPr>
          <a:xfrm>
            <a:off x="693737" y="47752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Smiley Face 19"/>
          <p:cNvSpPr/>
          <p:nvPr/>
        </p:nvSpPr>
        <p:spPr>
          <a:xfrm>
            <a:off x="3382963" y="53720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Smiley Face 20"/>
          <p:cNvSpPr/>
          <p:nvPr/>
        </p:nvSpPr>
        <p:spPr>
          <a:xfrm>
            <a:off x="4051300" y="53720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Smiley Face 21"/>
          <p:cNvSpPr/>
          <p:nvPr/>
        </p:nvSpPr>
        <p:spPr>
          <a:xfrm>
            <a:off x="2709863" y="59689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Smiley Face 22"/>
          <p:cNvSpPr/>
          <p:nvPr/>
        </p:nvSpPr>
        <p:spPr>
          <a:xfrm>
            <a:off x="3395663" y="59816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Smiley Face 23"/>
          <p:cNvSpPr/>
          <p:nvPr/>
        </p:nvSpPr>
        <p:spPr>
          <a:xfrm>
            <a:off x="4081463" y="59435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Smiley Face 24"/>
          <p:cNvSpPr/>
          <p:nvPr/>
        </p:nvSpPr>
        <p:spPr>
          <a:xfrm>
            <a:off x="2692400" y="5372099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Smiley Face 25"/>
          <p:cNvSpPr/>
          <p:nvPr/>
        </p:nvSpPr>
        <p:spPr>
          <a:xfrm>
            <a:off x="3382963" y="4775200"/>
            <a:ext cx="58420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Smiley Face 26"/>
          <p:cNvSpPr/>
          <p:nvPr/>
        </p:nvSpPr>
        <p:spPr>
          <a:xfrm>
            <a:off x="4051300" y="47879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Smiley Face 27"/>
          <p:cNvSpPr/>
          <p:nvPr/>
        </p:nvSpPr>
        <p:spPr>
          <a:xfrm>
            <a:off x="2692400" y="47752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Smiley Face 28"/>
          <p:cNvSpPr/>
          <p:nvPr/>
        </p:nvSpPr>
        <p:spPr>
          <a:xfrm>
            <a:off x="5457826" y="53847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Smiley Face 29"/>
          <p:cNvSpPr/>
          <p:nvPr/>
        </p:nvSpPr>
        <p:spPr>
          <a:xfrm>
            <a:off x="6126163" y="53847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Smiley Face 30"/>
          <p:cNvSpPr/>
          <p:nvPr/>
        </p:nvSpPr>
        <p:spPr>
          <a:xfrm>
            <a:off x="4784726" y="59816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Smiley Face 31"/>
          <p:cNvSpPr/>
          <p:nvPr/>
        </p:nvSpPr>
        <p:spPr>
          <a:xfrm>
            <a:off x="5470526" y="59943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Smiley Face 32"/>
          <p:cNvSpPr/>
          <p:nvPr/>
        </p:nvSpPr>
        <p:spPr>
          <a:xfrm>
            <a:off x="6156326" y="59562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Smiley Face 33"/>
          <p:cNvSpPr/>
          <p:nvPr/>
        </p:nvSpPr>
        <p:spPr>
          <a:xfrm>
            <a:off x="4767263" y="5384799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Smiley Face 34"/>
          <p:cNvSpPr/>
          <p:nvPr/>
        </p:nvSpPr>
        <p:spPr>
          <a:xfrm>
            <a:off x="5457826" y="4787900"/>
            <a:ext cx="58420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Smiley Face 35"/>
          <p:cNvSpPr/>
          <p:nvPr/>
        </p:nvSpPr>
        <p:spPr>
          <a:xfrm>
            <a:off x="6126163" y="48006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Smiley Face 36"/>
          <p:cNvSpPr/>
          <p:nvPr/>
        </p:nvSpPr>
        <p:spPr>
          <a:xfrm>
            <a:off x="4767263" y="47879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Smiley Face 37"/>
          <p:cNvSpPr/>
          <p:nvPr/>
        </p:nvSpPr>
        <p:spPr>
          <a:xfrm>
            <a:off x="7456489" y="53847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Smiley Face 38"/>
          <p:cNvSpPr/>
          <p:nvPr/>
        </p:nvSpPr>
        <p:spPr>
          <a:xfrm>
            <a:off x="8124826" y="53847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Smiley Face 39"/>
          <p:cNvSpPr/>
          <p:nvPr/>
        </p:nvSpPr>
        <p:spPr>
          <a:xfrm>
            <a:off x="6783389" y="59816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Smiley Face 40"/>
          <p:cNvSpPr/>
          <p:nvPr/>
        </p:nvSpPr>
        <p:spPr>
          <a:xfrm>
            <a:off x="7469189" y="59943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Smiley Face 41"/>
          <p:cNvSpPr/>
          <p:nvPr/>
        </p:nvSpPr>
        <p:spPr>
          <a:xfrm>
            <a:off x="8154989" y="59562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Smiley Face 42"/>
          <p:cNvSpPr/>
          <p:nvPr/>
        </p:nvSpPr>
        <p:spPr>
          <a:xfrm>
            <a:off x="6765926" y="5384799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Smiley Face 43"/>
          <p:cNvSpPr/>
          <p:nvPr/>
        </p:nvSpPr>
        <p:spPr>
          <a:xfrm>
            <a:off x="7456489" y="4787900"/>
            <a:ext cx="58420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Smiley Face 44"/>
          <p:cNvSpPr/>
          <p:nvPr/>
        </p:nvSpPr>
        <p:spPr>
          <a:xfrm>
            <a:off x="8124826" y="48006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Smiley Face 45"/>
          <p:cNvSpPr/>
          <p:nvPr/>
        </p:nvSpPr>
        <p:spPr>
          <a:xfrm>
            <a:off x="6765926" y="47879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Smiley Face 46"/>
          <p:cNvSpPr/>
          <p:nvPr/>
        </p:nvSpPr>
        <p:spPr>
          <a:xfrm>
            <a:off x="8802690" y="53466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miley Face 47"/>
          <p:cNvSpPr/>
          <p:nvPr/>
        </p:nvSpPr>
        <p:spPr>
          <a:xfrm>
            <a:off x="9518653" y="53593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Smiley Face 48"/>
          <p:cNvSpPr/>
          <p:nvPr/>
        </p:nvSpPr>
        <p:spPr>
          <a:xfrm>
            <a:off x="46037" y="59816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Smiley Face 49"/>
          <p:cNvSpPr/>
          <p:nvPr/>
        </p:nvSpPr>
        <p:spPr>
          <a:xfrm>
            <a:off x="8820152" y="59562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Smiley Face 50"/>
          <p:cNvSpPr/>
          <p:nvPr/>
        </p:nvSpPr>
        <p:spPr>
          <a:xfrm>
            <a:off x="9523415" y="59562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Smiley Face 51"/>
          <p:cNvSpPr/>
          <p:nvPr/>
        </p:nvSpPr>
        <p:spPr>
          <a:xfrm>
            <a:off x="81756" y="53974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Smiley Face 52"/>
          <p:cNvSpPr/>
          <p:nvPr/>
        </p:nvSpPr>
        <p:spPr>
          <a:xfrm>
            <a:off x="8804276" y="4775200"/>
            <a:ext cx="58420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Smiley Face 53"/>
          <p:cNvSpPr/>
          <p:nvPr/>
        </p:nvSpPr>
        <p:spPr>
          <a:xfrm>
            <a:off x="9480550" y="47625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Smiley Face 54"/>
          <p:cNvSpPr/>
          <p:nvPr/>
        </p:nvSpPr>
        <p:spPr>
          <a:xfrm>
            <a:off x="-3968" y="48006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Smiley Face 55"/>
          <p:cNvSpPr/>
          <p:nvPr/>
        </p:nvSpPr>
        <p:spPr>
          <a:xfrm>
            <a:off x="10902947" y="53720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Smiley Face 56"/>
          <p:cNvSpPr/>
          <p:nvPr/>
        </p:nvSpPr>
        <p:spPr>
          <a:xfrm>
            <a:off x="11607800" y="53847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Smiley Face 57"/>
          <p:cNvSpPr/>
          <p:nvPr/>
        </p:nvSpPr>
        <p:spPr>
          <a:xfrm>
            <a:off x="10229058" y="5930892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Smiley Face 58"/>
          <p:cNvSpPr/>
          <p:nvPr/>
        </p:nvSpPr>
        <p:spPr>
          <a:xfrm>
            <a:off x="10902947" y="59562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Smiley Face 59"/>
          <p:cNvSpPr/>
          <p:nvPr/>
        </p:nvSpPr>
        <p:spPr>
          <a:xfrm>
            <a:off x="11597484" y="59562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Smiley Face 60"/>
          <p:cNvSpPr/>
          <p:nvPr/>
        </p:nvSpPr>
        <p:spPr>
          <a:xfrm>
            <a:off x="10210800" y="535939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Smiley Face 61"/>
          <p:cNvSpPr/>
          <p:nvPr/>
        </p:nvSpPr>
        <p:spPr>
          <a:xfrm>
            <a:off x="10802939" y="4762500"/>
            <a:ext cx="58420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Smiley Face 62"/>
          <p:cNvSpPr/>
          <p:nvPr/>
        </p:nvSpPr>
        <p:spPr>
          <a:xfrm>
            <a:off x="11557003" y="47244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Smiley Face 63"/>
          <p:cNvSpPr/>
          <p:nvPr/>
        </p:nvSpPr>
        <p:spPr>
          <a:xfrm>
            <a:off x="10148887" y="47625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TextBox 64"/>
          <p:cNvSpPr txBox="1"/>
          <p:nvPr/>
        </p:nvSpPr>
        <p:spPr>
          <a:xfrm>
            <a:off x="476233" y="1621696"/>
            <a:ext cx="2385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Le patient, M X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6996" y="3870861"/>
            <a:ext cx="2867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Les contaminables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896226" y="2816761"/>
            <a:ext cx="1508126" cy="1054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TextBox 67"/>
          <p:cNvSpPr txBox="1"/>
          <p:nvPr/>
        </p:nvSpPr>
        <p:spPr>
          <a:xfrm>
            <a:off x="7878764" y="1257498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Le lieu</a:t>
            </a:r>
          </a:p>
        </p:txBody>
      </p:sp>
      <p:sp>
        <p:nvSpPr>
          <p:cNvPr id="69" name="Isosceles Triangle 68"/>
          <p:cNvSpPr/>
          <p:nvPr/>
        </p:nvSpPr>
        <p:spPr>
          <a:xfrm>
            <a:off x="7573051" y="2179047"/>
            <a:ext cx="2154475" cy="59961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10</a:t>
            </a:fld>
            <a:endParaRPr lang="fr-FR"/>
          </a:p>
        </p:txBody>
      </p:sp>
      <p:cxnSp>
        <p:nvCxnSpPr>
          <p:cNvPr id="4" name="Straight Connector 3"/>
          <p:cNvCxnSpPr>
            <a:endCxn id="70" idx="2"/>
          </p:cNvCxnSpPr>
          <p:nvPr/>
        </p:nvCxnSpPr>
        <p:spPr>
          <a:xfrm>
            <a:off x="2527300" y="4483100"/>
            <a:ext cx="7454900" cy="22383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2451100" y="4495799"/>
            <a:ext cx="7651753" cy="22478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26388" y="2735190"/>
            <a:ext cx="4281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Facteur de contamination: 0</a:t>
            </a:r>
            <a:endParaRPr lang="fr-FR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19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767"/>
    </mc:Choice>
    <mc:Fallback>
      <p:transition spd="slow" advTm="141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8014"/>
          </a:xfrm>
        </p:spPr>
        <p:txBody>
          <a:bodyPr/>
          <a:lstStyle/>
          <a:p>
            <a:pPr algn="ctr"/>
            <a:r>
              <a:rPr lang="fr-FR" dirty="0"/>
              <a:t>Contagiosité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1609" y="1820872"/>
            <a:ext cx="5429525" cy="435081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11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8823366" y="6171684"/>
            <a:ext cx="304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He et al Nature </a:t>
            </a:r>
            <a:r>
              <a:rPr lang="fr-FR" dirty="0" err="1"/>
              <a:t>medicine</a:t>
            </a:r>
            <a:r>
              <a:rPr lang="fr-FR" dirty="0"/>
              <a:t> 2020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436426" y="1995055"/>
            <a:ext cx="5142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Infectiosité : pic d’infectiosité -1 à -2 j avant début des symptômes (95% CI, 0,8—3 jour)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≈ 50 % des infections avant symptômes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3BA3874-EA03-4FC5-BC4F-826098B5EB97}"/>
              </a:ext>
            </a:extLst>
          </p:cNvPr>
          <p:cNvCxnSpPr/>
          <p:nvPr/>
        </p:nvCxnSpPr>
        <p:spPr>
          <a:xfrm>
            <a:off x="3085336" y="1759688"/>
            <a:ext cx="0" cy="13895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3E8D2149-A9BF-4EE6-BB68-1FEA42D6BAE5}"/>
              </a:ext>
            </a:extLst>
          </p:cNvPr>
          <p:cNvSpPr txBox="1"/>
          <p:nvPr/>
        </p:nvSpPr>
        <p:spPr>
          <a:xfrm>
            <a:off x="2074482" y="1313599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Infectiosité -3 à – 1j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0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83"/>
    </mc:Choice>
    <mc:Fallback>
      <p:transition spd="slow" advTm="4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292100"/>
            <a:ext cx="10515600" cy="814388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Facteurs influençant la contamination</a:t>
            </a:r>
          </a:p>
        </p:txBody>
      </p:sp>
      <p:sp>
        <p:nvSpPr>
          <p:cNvPr id="9" name="Smiley Face 8"/>
          <p:cNvSpPr/>
          <p:nvPr/>
        </p:nvSpPr>
        <p:spPr>
          <a:xfrm>
            <a:off x="1384300" y="51816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miley Face 9"/>
          <p:cNvSpPr/>
          <p:nvPr/>
        </p:nvSpPr>
        <p:spPr>
          <a:xfrm>
            <a:off x="2052637" y="51816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miley Face 10"/>
          <p:cNvSpPr/>
          <p:nvPr/>
        </p:nvSpPr>
        <p:spPr>
          <a:xfrm>
            <a:off x="711200" y="57785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Smiley Face 11"/>
          <p:cNvSpPr/>
          <p:nvPr/>
        </p:nvSpPr>
        <p:spPr>
          <a:xfrm>
            <a:off x="1397000" y="579120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Smiley Face 12"/>
          <p:cNvSpPr/>
          <p:nvPr/>
        </p:nvSpPr>
        <p:spPr>
          <a:xfrm>
            <a:off x="2082800" y="575310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Smiley Face 14"/>
          <p:cNvSpPr/>
          <p:nvPr/>
        </p:nvSpPr>
        <p:spPr>
          <a:xfrm>
            <a:off x="693737" y="5181609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Smiley Face 15"/>
          <p:cNvSpPr/>
          <p:nvPr/>
        </p:nvSpPr>
        <p:spPr>
          <a:xfrm>
            <a:off x="3505200" y="1452967"/>
            <a:ext cx="838200" cy="735013"/>
          </a:xfrm>
          <a:prstGeom prst="smileyFac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Smiley Face 16"/>
          <p:cNvSpPr/>
          <p:nvPr/>
        </p:nvSpPr>
        <p:spPr>
          <a:xfrm>
            <a:off x="1384300" y="4584710"/>
            <a:ext cx="58420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Smiley Face 17"/>
          <p:cNvSpPr/>
          <p:nvPr/>
        </p:nvSpPr>
        <p:spPr>
          <a:xfrm>
            <a:off x="2052637" y="459741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Smiley Face 18"/>
          <p:cNvSpPr/>
          <p:nvPr/>
        </p:nvSpPr>
        <p:spPr>
          <a:xfrm>
            <a:off x="693737" y="458471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Smiley Face 19"/>
          <p:cNvSpPr/>
          <p:nvPr/>
        </p:nvSpPr>
        <p:spPr>
          <a:xfrm>
            <a:off x="3382963" y="51816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Smiley Face 20"/>
          <p:cNvSpPr/>
          <p:nvPr/>
        </p:nvSpPr>
        <p:spPr>
          <a:xfrm>
            <a:off x="4051300" y="51816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Smiley Face 21"/>
          <p:cNvSpPr/>
          <p:nvPr/>
        </p:nvSpPr>
        <p:spPr>
          <a:xfrm>
            <a:off x="2709863" y="57785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Smiley Face 22"/>
          <p:cNvSpPr/>
          <p:nvPr/>
        </p:nvSpPr>
        <p:spPr>
          <a:xfrm>
            <a:off x="3395663" y="579120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Smiley Face 23"/>
          <p:cNvSpPr/>
          <p:nvPr/>
        </p:nvSpPr>
        <p:spPr>
          <a:xfrm>
            <a:off x="4081463" y="575310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Smiley Face 24"/>
          <p:cNvSpPr/>
          <p:nvPr/>
        </p:nvSpPr>
        <p:spPr>
          <a:xfrm>
            <a:off x="2692400" y="5181609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Smiley Face 25"/>
          <p:cNvSpPr/>
          <p:nvPr/>
        </p:nvSpPr>
        <p:spPr>
          <a:xfrm>
            <a:off x="3382963" y="4584710"/>
            <a:ext cx="58420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Smiley Face 26"/>
          <p:cNvSpPr/>
          <p:nvPr/>
        </p:nvSpPr>
        <p:spPr>
          <a:xfrm>
            <a:off x="4051300" y="459741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Smiley Face 27"/>
          <p:cNvSpPr/>
          <p:nvPr/>
        </p:nvSpPr>
        <p:spPr>
          <a:xfrm>
            <a:off x="2692400" y="458471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Smiley Face 28"/>
          <p:cNvSpPr/>
          <p:nvPr/>
        </p:nvSpPr>
        <p:spPr>
          <a:xfrm>
            <a:off x="5457826" y="51943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Smiley Face 29"/>
          <p:cNvSpPr/>
          <p:nvPr/>
        </p:nvSpPr>
        <p:spPr>
          <a:xfrm>
            <a:off x="6126163" y="51943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Smiley Face 30"/>
          <p:cNvSpPr/>
          <p:nvPr/>
        </p:nvSpPr>
        <p:spPr>
          <a:xfrm>
            <a:off x="4784726" y="57912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Smiley Face 31"/>
          <p:cNvSpPr/>
          <p:nvPr/>
        </p:nvSpPr>
        <p:spPr>
          <a:xfrm>
            <a:off x="5470526" y="580390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Smiley Face 32"/>
          <p:cNvSpPr/>
          <p:nvPr/>
        </p:nvSpPr>
        <p:spPr>
          <a:xfrm>
            <a:off x="6156326" y="576580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Smiley Face 33"/>
          <p:cNvSpPr/>
          <p:nvPr/>
        </p:nvSpPr>
        <p:spPr>
          <a:xfrm>
            <a:off x="4767263" y="5194309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Smiley Face 34"/>
          <p:cNvSpPr/>
          <p:nvPr/>
        </p:nvSpPr>
        <p:spPr>
          <a:xfrm>
            <a:off x="5457826" y="4597410"/>
            <a:ext cx="58420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Smiley Face 35"/>
          <p:cNvSpPr/>
          <p:nvPr/>
        </p:nvSpPr>
        <p:spPr>
          <a:xfrm>
            <a:off x="6126163" y="461011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Smiley Face 36"/>
          <p:cNvSpPr/>
          <p:nvPr/>
        </p:nvSpPr>
        <p:spPr>
          <a:xfrm>
            <a:off x="4767263" y="459741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Smiley Face 37"/>
          <p:cNvSpPr/>
          <p:nvPr/>
        </p:nvSpPr>
        <p:spPr>
          <a:xfrm>
            <a:off x="7456489" y="51943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Smiley Face 38"/>
          <p:cNvSpPr/>
          <p:nvPr/>
        </p:nvSpPr>
        <p:spPr>
          <a:xfrm>
            <a:off x="8124826" y="51943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Smiley Face 39"/>
          <p:cNvSpPr/>
          <p:nvPr/>
        </p:nvSpPr>
        <p:spPr>
          <a:xfrm>
            <a:off x="6783389" y="57912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Smiley Face 40"/>
          <p:cNvSpPr/>
          <p:nvPr/>
        </p:nvSpPr>
        <p:spPr>
          <a:xfrm>
            <a:off x="7469189" y="580390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Smiley Face 41"/>
          <p:cNvSpPr/>
          <p:nvPr/>
        </p:nvSpPr>
        <p:spPr>
          <a:xfrm>
            <a:off x="8154989" y="576580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Smiley Face 42"/>
          <p:cNvSpPr/>
          <p:nvPr/>
        </p:nvSpPr>
        <p:spPr>
          <a:xfrm>
            <a:off x="6765926" y="5194309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Smiley Face 43"/>
          <p:cNvSpPr/>
          <p:nvPr/>
        </p:nvSpPr>
        <p:spPr>
          <a:xfrm>
            <a:off x="7456489" y="4597410"/>
            <a:ext cx="58420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Smiley Face 44"/>
          <p:cNvSpPr/>
          <p:nvPr/>
        </p:nvSpPr>
        <p:spPr>
          <a:xfrm>
            <a:off x="8124826" y="461011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Smiley Face 45"/>
          <p:cNvSpPr/>
          <p:nvPr/>
        </p:nvSpPr>
        <p:spPr>
          <a:xfrm>
            <a:off x="6765926" y="459741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Smiley Face 46"/>
          <p:cNvSpPr/>
          <p:nvPr/>
        </p:nvSpPr>
        <p:spPr>
          <a:xfrm>
            <a:off x="8802690" y="515620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Smiley Face 47"/>
          <p:cNvSpPr/>
          <p:nvPr/>
        </p:nvSpPr>
        <p:spPr>
          <a:xfrm>
            <a:off x="9518653" y="51689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Smiley Face 48"/>
          <p:cNvSpPr/>
          <p:nvPr/>
        </p:nvSpPr>
        <p:spPr>
          <a:xfrm>
            <a:off x="46037" y="579120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Smiley Face 49"/>
          <p:cNvSpPr/>
          <p:nvPr/>
        </p:nvSpPr>
        <p:spPr>
          <a:xfrm>
            <a:off x="8820152" y="576580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Smiley Face 50"/>
          <p:cNvSpPr/>
          <p:nvPr/>
        </p:nvSpPr>
        <p:spPr>
          <a:xfrm>
            <a:off x="9523415" y="576580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Smiley Face 51"/>
          <p:cNvSpPr/>
          <p:nvPr/>
        </p:nvSpPr>
        <p:spPr>
          <a:xfrm>
            <a:off x="81756" y="52070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Smiley Face 52"/>
          <p:cNvSpPr/>
          <p:nvPr/>
        </p:nvSpPr>
        <p:spPr>
          <a:xfrm>
            <a:off x="8804276" y="4584710"/>
            <a:ext cx="58420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Smiley Face 53"/>
          <p:cNvSpPr/>
          <p:nvPr/>
        </p:nvSpPr>
        <p:spPr>
          <a:xfrm>
            <a:off x="9480550" y="457201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Smiley Face 54"/>
          <p:cNvSpPr/>
          <p:nvPr/>
        </p:nvSpPr>
        <p:spPr>
          <a:xfrm>
            <a:off x="46037" y="458471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Smiley Face 55"/>
          <p:cNvSpPr/>
          <p:nvPr/>
        </p:nvSpPr>
        <p:spPr>
          <a:xfrm>
            <a:off x="10902947" y="51816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Smiley Face 56"/>
          <p:cNvSpPr/>
          <p:nvPr/>
        </p:nvSpPr>
        <p:spPr>
          <a:xfrm>
            <a:off x="11607800" y="51943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Smiley Face 57"/>
          <p:cNvSpPr/>
          <p:nvPr/>
        </p:nvSpPr>
        <p:spPr>
          <a:xfrm>
            <a:off x="10229058" y="5740402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Smiley Face 58"/>
          <p:cNvSpPr/>
          <p:nvPr/>
        </p:nvSpPr>
        <p:spPr>
          <a:xfrm>
            <a:off x="10902947" y="576580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Smiley Face 59"/>
          <p:cNvSpPr/>
          <p:nvPr/>
        </p:nvSpPr>
        <p:spPr>
          <a:xfrm>
            <a:off x="11597484" y="576580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Smiley Face 60"/>
          <p:cNvSpPr/>
          <p:nvPr/>
        </p:nvSpPr>
        <p:spPr>
          <a:xfrm>
            <a:off x="10210800" y="5168908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Smiley Face 61"/>
          <p:cNvSpPr/>
          <p:nvPr/>
        </p:nvSpPr>
        <p:spPr>
          <a:xfrm>
            <a:off x="10802939" y="4572010"/>
            <a:ext cx="58420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Smiley Face 62"/>
          <p:cNvSpPr/>
          <p:nvPr/>
        </p:nvSpPr>
        <p:spPr>
          <a:xfrm>
            <a:off x="11557003" y="453391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Smiley Face 63"/>
          <p:cNvSpPr/>
          <p:nvPr/>
        </p:nvSpPr>
        <p:spPr>
          <a:xfrm>
            <a:off x="10148887" y="457201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TextBox 64"/>
          <p:cNvSpPr txBox="1"/>
          <p:nvPr/>
        </p:nvSpPr>
        <p:spPr>
          <a:xfrm>
            <a:off x="476233" y="1621696"/>
            <a:ext cx="2838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Le patient, Mme Y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6996" y="3870861"/>
            <a:ext cx="2867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Les contaminables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896226" y="2816761"/>
            <a:ext cx="1508126" cy="1054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TextBox 67"/>
          <p:cNvSpPr txBox="1"/>
          <p:nvPr/>
        </p:nvSpPr>
        <p:spPr>
          <a:xfrm>
            <a:off x="7878764" y="1257498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Le lieu</a:t>
            </a:r>
          </a:p>
        </p:txBody>
      </p:sp>
      <p:sp>
        <p:nvSpPr>
          <p:cNvPr id="69" name="Isosceles Triangle 68"/>
          <p:cNvSpPr/>
          <p:nvPr/>
        </p:nvSpPr>
        <p:spPr>
          <a:xfrm>
            <a:off x="7573051" y="2179047"/>
            <a:ext cx="2154475" cy="59961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Smiley Face 69"/>
          <p:cNvSpPr/>
          <p:nvPr/>
        </p:nvSpPr>
        <p:spPr>
          <a:xfrm>
            <a:off x="698500" y="6324602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Smiley Face 70"/>
          <p:cNvSpPr/>
          <p:nvPr/>
        </p:nvSpPr>
        <p:spPr>
          <a:xfrm>
            <a:off x="1384300" y="63373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Smiley Face 71"/>
          <p:cNvSpPr/>
          <p:nvPr/>
        </p:nvSpPr>
        <p:spPr>
          <a:xfrm>
            <a:off x="2070100" y="62992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Smiley Face 72"/>
          <p:cNvSpPr/>
          <p:nvPr/>
        </p:nvSpPr>
        <p:spPr>
          <a:xfrm>
            <a:off x="2697163" y="6324602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Smiley Face 73"/>
          <p:cNvSpPr/>
          <p:nvPr/>
        </p:nvSpPr>
        <p:spPr>
          <a:xfrm>
            <a:off x="3382963" y="63373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Smiley Face 74"/>
          <p:cNvSpPr/>
          <p:nvPr/>
        </p:nvSpPr>
        <p:spPr>
          <a:xfrm>
            <a:off x="4068763" y="62992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Smiley Face 75"/>
          <p:cNvSpPr/>
          <p:nvPr/>
        </p:nvSpPr>
        <p:spPr>
          <a:xfrm>
            <a:off x="4772026" y="6337302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Smiley Face 76"/>
          <p:cNvSpPr/>
          <p:nvPr/>
        </p:nvSpPr>
        <p:spPr>
          <a:xfrm>
            <a:off x="5457826" y="63500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Smiley Face 77"/>
          <p:cNvSpPr/>
          <p:nvPr/>
        </p:nvSpPr>
        <p:spPr>
          <a:xfrm>
            <a:off x="6143626" y="63119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Smiley Face 78"/>
          <p:cNvSpPr/>
          <p:nvPr/>
        </p:nvSpPr>
        <p:spPr>
          <a:xfrm>
            <a:off x="6770689" y="6337302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Smiley Face 79"/>
          <p:cNvSpPr/>
          <p:nvPr/>
        </p:nvSpPr>
        <p:spPr>
          <a:xfrm>
            <a:off x="7456489" y="63500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Smiley Face 80"/>
          <p:cNvSpPr/>
          <p:nvPr/>
        </p:nvSpPr>
        <p:spPr>
          <a:xfrm>
            <a:off x="8142289" y="63119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Smiley Face 81"/>
          <p:cNvSpPr/>
          <p:nvPr/>
        </p:nvSpPr>
        <p:spPr>
          <a:xfrm>
            <a:off x="33337" y="63373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Smiley Face 82"/>
          <p:cNvSpPr/>
          <p:nvPr/>
        </p:nvSpPr>
        <p:spPr>
          <a:xfrm>
            <a:off x="8807452" y="63119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Smiley Face 83"/>
          <p:cNvSpPr/>
          <p:nvPr/>
        </p:nvSpPr>
        <p:spPr>
          <a:xfrm>
            <a:off x="9510715" y="63119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Smiley Face 84"/>
          <p:cNvSpPr/>
          <p:nvPr/>
        </p:nvSpPr>
        <p:spPr>
          <a:xfrm>
            <a:off x="10216358" y="6286496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Smiley Face 85"/>
          <p:cNvSpPr/>
          <p:nvPr/>
        </p:nvSpPr>
        <p:spPr>
          <a:xfrm>
            <a:off x="10890247" y="63119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Smiley Face 86"/>
          <p:cNvSpPr/>
          <p:nvPr/>
        </p:nvSpPr>
        <p:spPr>
          <a:xfrm>
            <a:off x="11584784" y="6311900"/>
            <a:ext cx="584200" cy="5080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73615" y="2194101"/>
            <a:ext cx="1943100" cy="877684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4111626" y="2419457"/>
            <a:ext cx="261937" cy="1720064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4860303" y="3742499"/>
            <a:ext cx="1769724" cy="550115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Slide Number Placeholder 9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12</a:t>
            </a:fld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1753646" y="3008342"/>
            <a:ext cx="5702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Facteur de contamination : </a:t>
            </a:r>
            <a:r>
              <a:rPr lang="ak-Latn-GH" sz="3200" dirty="0" smtClean="0">
                <a:sym typeface="Symbol" panose="05050102010706020507" pitchFamily="18" charset="2"/>
              </a:rPr>
              <a:t></a:t>
            </a:r>
            <a:r>
              <a:rPr lang="fr-FR" sz="3200" dirty="0" smtClean="0">
                <a:sym typeface="Symbol" panose="05050102010706020507" pitchFamily="18" charset="2"/>
              </a:rPr>
              <a:t> </a:t>
            </a:r>
            <a:r>
              <a:rPr lang="fr-FR" sz="3200" dirty="0" smtClean="0"/>
              <a:t>100</a:t>
            </a:r>
            <a:endParaRPr lang="fr-FR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75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199"/>
    </mc:Choice>
    <mc:Fallback>
      <p:transition spd="slow" advTm="152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5282"/>
          </a:xfrm>
        </p:spPr>
        <p:txBody>
          <a:bodyPr/>
          <a:lstStyle/>
          <a:p>
            <a:pPr algn="ctr"/>
            <a:r>
              <a:rPr lang="fr-FR" dirty="0"/>
              <a:t>Et l’Aïkido 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97280" y="2906385"/>
            <a:ext cx="4576069" cy="325561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9315368" y="3697087"/>
            <a:ext cx="25565" cy="167420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780650" y="4351120"/>
            <a:ext cx="12700" cy="8064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13</a:t>
            </a:fld>
            <a:endParaRPr lang="fr-FR"/>
          </a:p>
        </p:txBody>
      </p:sp>
      <p:sp>
        <p:nvSpPr>
          <p:cNvPr id="15" name="TextBox 14"/>
          <p:cNvSpPr txBox="1"/>
          <p:nvPr/>
        </p:nvSpPr>
        <p:spPr>
          <a:xfrm>
            <a:off x="2807936" y="1730719"/>
            <a:ext cx="17065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- Contacts</a:t>
            </a:r>
          </a:p>
          <a:p>
            <a:r>
              <a:rPr lang="fr-FR" sz="2800" dirty="0"/>
              <a:t>- Aérosols</a:t>
            </a:r>
          </a:p>
          <a:p>
            <a:endParaRPr lang="fr-FR" sz="28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370455" y="1730721"/>
            <a:ext cx="1116320" cy="3640572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46461" y="1233300"/>
            <a:ext cx="2116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Pratiquant </a:t>
            </a:r>
            <a:r>
              <a:rPr lang="fr-FR" sz="2000" b="1" dirty="0" err="1">
                <a:solidFill>
                  <a:srgbClr val="FF0000"/>
                </a:solidFill>
              </a:rPr>
              <a:t>covid</a:t>
            </a:r>
            <a:r>
              <a:rPr lang="fr-FR" sz="2000" b="1" dirty="0">
                <a:solidFill>
                  <a:srgbClr val="FF0000"/>
                </a:solidFill>
              </a:rPr>
              <a:t> +</a:t>
            </a:r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EB6DA8C0-8909-4658-8F60-82A9B1CC61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5377645"/>
              </p:ext>
            </p:extLst>
          </p:nvPr>
        </p:nvGraphicFramePr>
        <p:xfrm>
          <a:off x="5804644" y="2475732"/>
          <a:ext cx="5869467" cy="4017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4" name="Straight Arrow Connector 10"/>
          <p:cNvCxnSpPr/>
          <p:nvPr/>
        </p:nvCxnSpPr>
        <p:spPr>
          <a:xfrm>
            <a:off x="9061458" y="4657801"/>
            <a:ext cx="12700" cy="8064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4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827"/>
    </mc:Choice>
    <mc:Fallback>
      <p:transition spd="slow" advTm="181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Graphic spid="1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>
            <a:normAutofit/>
          </a:bodyPr>
          <a:lstStyle/>
          <a:p>
            <a:pPr algn="ctr"/>
            <a:r>
              <a:rPr lang="fr-FR" sz="3600" dirty="0" smtClean="0"/>
              <a:t>Situation Italie-UK-Chine</a:t>
            </a:r>
            <a:endParaRPr lang="fr-FR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14</a:t>
            </a:fld>
            <a:endParaRPr lang="fr-FR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064871"/>
              </p:ext>
            </p:extLst>
          </p:nvPr>
        </p:nvGraphicFramePr>
        <p:xfrm>
          <a:off x="622300" y="1727199"/>
          <a:ext cx="11303000" cy="2956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867040605"/>
                    </a:ext>
                  </a:extLst>
                </a:gridCol>
                <a:gridCol w="2565400">
                  <a:extLst>
                    <a:ext uri="{9D8B030D-6E8A-4147-A177-3AD203B41FA5}">
                      <a16:colId xmlns:a16="http://schemas.microsoft.com/office/drawing/2014/main" val="3349972662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1257276864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485468051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2383666433"/>
                    </a:ext>
                  </a:extLst>
                </a:gridCol>
              </a:tblGrid>
              <a:tr h="64608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Situation contrôlée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Rue</a:t>
                      </a:r>
                      <a:r>
                        <a:rPr lang="fr-FR" baseline="0" dirty="0" smtClean="0"/>
                        <a:t> : masque ?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Aïkido</a:t>
                      </a:r>
                    </a:p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Mesures</a:t>
                      </a: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 sanitaires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Aïkido et masque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354621"/>
                  </a:ext>
                </a:extLst>
              </a:tr>
              <a:tr h="6950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Angelo Armani - Italie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989769"/>
                  </a:ext>
                </a:extLst>
              </a:tr>
              <a:tr h="695035">
                <a:tc>
                  <a:txBody>
                    <a:bodyPr/>
                    <a:lstStyle/>
                    <a:p>
                      <a:r>
                        <a:rPr lang="fr-FR" dirty="0" smtClean="0"/>
                        <a:t>Vincent</a:t>
                      </a:r>
                      <a:r>
                        <a:rPr lang="fr-FR" baseline="0" dirty="0" smtClean="0"/>
                        <a:t> Mc </a:t>
                      </a:r>
                      <a:r>
                        <a:rPr lang="fr-FR" baseline="0" dirty="0" err="1" smtClean="0"/>
                        <a:t>Larren</a:t>
                      </a:r>
                      <a:r>
                        <a:rPr lang="fr-FR" baseline="0" dirty="0" smtClean="0"/>
                        <a:t>-  UK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802446"/>
                  </a:ext>
                </a:extLst>
              </a:tr>
              <a:tr h="695035">
                <a:tc>
                  <a:txBody>
                    <a:bodyPr/>
                    <a:lstStyle/>
                    <a:p>
                      <a:r>
                        <a:rPr lang="fr-FR" dirty="0" smtClean="0"/>
                        <a:t>He </a:t>
                      </a:r>
                      <a:r>
                        <a:rPr lang="fr-FR" dirty="0" err="1" smtClean="0"/>
                        <a:t>Zhen</a:t>
                      </a:r>
                      <a:r>
                        <a:rPr lang="fr-FR" baseline="0" dirty="0" smtClean="0"/>
                        <a:t> Jiang - Chine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k-Latn-GH" sz="1800" dirty="0" smtClean="0"/>
                        <a:t>±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Oui</a:t>
                      </a: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15 personnes/salle</a:t>
                      </a: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 lavage mains pieds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Adulte</a:t>
                      </a: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 : oui?</a:t>
                      </a:r>
                    </a:p>
                    <a:p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Enfants non 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76143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51100" y="5023197"/>
            <a:ext cx="543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k-Latn-GH" sz="6000" dirty="0" smtClean="0"/>
              <a:t>±</a:t>
            </a:r>
            <a:r>
              <a:rPr lang="fr-FR" sz="6000" dirty="0" smtClean="0"/>
              <a:t> + - </a:t>
            </a:r>
            <a:r>
              <a:rPr lang="fr-FR" sz="3200" dirty="0" smtClean="0"/>
              <a:t>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00191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55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16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345282"/>
            <a:ext cx="10410825" cy="6572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38" y="1250029"/>
            <a:ext cx="8824912" cy="547144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995988" y="6538912"/>
            <a:ext cx="1832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He Nature </a:t>
            </a:r>
            <a:r>
              <a:rPr lang="fr-FR" sz="1200" dirty="0" err="1" smtClean="0"/>
              <a:t>Medecine</a:t>
            </a:r>
            <a:r>
              <a:rPr lang="fr-FR" sz="1200" dirty="0" smtClean="0"/>
              <a:t> 2020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22671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975"/>
          </a:xfrm>
        </p:spPr>
        <p:txBody>
          <a:bodyPr>
            <a:noAutofit/>
          </a:bodyPr>
          <a:lstStyle/>
          <a:p>
            <a:r>
              <a:rPr lang="fr-FR" sz="2800" dirty="0"/>
              <a:t>Symptômes et signes cliniques dans l’étude chinoise de Wuhan </a:t>
            </a:r>
            <a:r>
              <a:rPr lang="fr-FR" sz="2800" baseline="30000" dirty="0"/>
              <a:t>7</a:t>
            </a:r>
            <a:r>
              <a:rPr lang="fr-FR" sz="2800" dirty="0"/>
              <a:t/>
            </a:r>
            <a:br>
              <a:rPr lang="fr-FR" sz="2800" dirty="0"/>
            </a:br>
            <a:endParaRPr lang="fr-FR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662" y="1247775"/>
            <a:ext cx="8982075" cy="55149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364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3843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fr-FR" dirty="0"/>
              <a:t>Formes atypiques très fréquentes chez les sujets âgés +++ : asthénie, perte d’appétit, diarrhée isolée suivie de fièvre 5 jours plus tard, chute, trouble du comportement inhabituel, </a:t>
            </a:r>
            <a:r>
              <a:rPr lang="fr-FR" dirty="0" err="1"/>
              <a:t>etc</a:t>
            </a:r>
            <a:r>
              <a:rPr lang="fr-FR" dirty="0"/>
              <a:t> (retour d’expérience EHPAD régions françaises touchées en premier)</a:t>
            </a:r>
          </a:p>
          <a:p>
            <a:pPr lvl="0"/>
            <a:r>
              <a:rPr lang="fr-FR" dirty="0"/>
              <a:t>Anosmie, agueusie brutale isolée (sans rhinite ou autre étiologie) signe une atteinte COVID</a:t>
            </a:r>
          </a:p>
          <a:p>
            <a:pPr lvl="0"/>
            <a:r>
              <a:rPr lang="fr-FR" dirty="0"/>
              <a:t>L’examen clinique est le plus souvent normal : PA, saturation avant une aggravation souvent brutale qui a souvent lieu vers J7-J10. Aggravation brutale en quelques heures +++</a:t>
            </a:r>
          </a:p>
          <a:p>
            <a:pPr lvl="0"/>
            <a:r>
              <a:rPr lang="fr-FR" dirty="0"/>
              <a:t>85 % formes bénignes et 15% de formes sévères avec mortalité en réanimation de 60-70%  </a:t>
            </a:r>
            <a:r>
              <a:rPr lang="fr-FR" baseline="30000" dirty="0"/>
              <a:t>8,9</a:t>
            </a:r>
            <a:endParaRPr lang="fr-FR" dirty="0"/>
          </a:p>
          <a:p>
            <a:pPr lvl="0"/>
            <a:r>
              <a:rPr lang="fr-FR" dirty="0"/>
              <a:t>Nécessité de surveiller à distance ++ application COVIDOM</a:t>
            </a:r>
          </a:p>
          <a:p>
            <a:endParaRPr lang="fr-FR" dirty="0"/>
          </a:p>
        </p:txBody>
      </p:sp>
      <p:sp>
        <p:nvSpPr>
          <p:cNvPr id="4" name="Zone de texte 3"/>
          <p:cNvSpPr txBox="1"/>
          <p:nvPr/>
        </p:nvSpPr>
        <p:spPr>
          <a:xfrm>
            <a:off x="3108325" y="365125"/>
            <a:ext cx="5467350" cy="209550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  <a:extLst>
            <a:ext uri="{C572A759-6A51-4108-AA02-DFA0A04FC94B}">
              <ma14:wrappingTextBox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Symptômes évocateurs :</a:t>
            </a:r>
            <a:endParaRPr lang="fr-F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fièvre ou frissons</a:t>
            </a:r>
            <a:endParaRPr lang="fr-F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céphalées inhabituelles, non isolées</a:t>
            </a:r>
            <a:endParaRPr lang="fr-F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myalgies spontanées</a:t>
            </a:r>
            <a:endParaRPr lang="fr-F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fr-FR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toux non isolée</a:t>
            </a:r>
            <a:endParaRPr lang="fr-F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anosmie récente &gt;24h, non expliquée par une rhinite</a:t>
            </a:r>
            <a:endParaRPr lang="fr-F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Source : critères de prélèvement pour les soignants et les patients à risque de forme grave en filière ambulatoire HIA Bégin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855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Co-morbidités</a:t>
            </a:r>
            <a:endParaRPr lang="fr-F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57300" y="1788517"/>
            <a:ext cx="6943632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Âge≥70ans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ATCD </a:t>
            </a:r>
            <a:r>
              <a:rPr kumimoji="0" lang="fr-FR" altLang="fr-F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cardiovasc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HTA</a:t>
            </a:r>
            <a:r>
              <a:rPr kumimoji="0" lang="fr-FR" altLang="fr-FR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coronaropathie</a:t>
            </a:r>
            <a:r>
              <a:rPr kumimoji="0" lang="fr-FR" altLang="fr-FR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AVC, </a:t>
            </a:r>
            <a:r>
              <a:rPr kumimoji="0" lang="fr-FR" altLang="fr-F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chir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cardiaque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Insuffisance cardiaque NYHA III ou IV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Diabète insulinodépendant non équilibré ou avec complications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Pathologie respiratoire chronique susceptible de décompenser (asthme, BPCO..)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Insuffisance rénale dialysée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Cancer sous traitement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Immunodépression (maladie ou traitement)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Cirrhose ≥ stade B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Obésité morbide IMC &gt; 40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Grossesse 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(par précaution)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ZoneTexte 6"/>
          <p:cNvSpPr txBox="1">
            <a:spLocks noChangeArrowheads="1"/>
          </p:cNvSpPr>
          <p:nvPr/>
        </p:nvSpPr>
        <p:spPr bwMode="auto">
          <a:xfrm>
            <a:off x="2768600" y="4692253"/>
            <a:ext cx="5976938" cy="1815882"/>
          </a:xfrm>
          <a:prstGeom prst="rect">
            <a:avLst/>
          </a:prstGeom>
          <a:solidFill>
            <a:srgbClr val="FFFFFF"/>
          </a:solidFill>
          <a:ln w="12700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Crit</a:t>
            </a:r>
            <a:r>
              <a:rPr kumimoji="0" lang="fr-FR" altLang="fr-FR" sz="14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Yu Mincho"/>
                <a:cs typeface="Times New Roman" panose="02020603050405020304" pitchFamily="18" charset="0"/>
              </a:rPr>
              <a:t>è</a:t>
            </a:r>
            <a:r>
              <a:rPr kumimoji="0" lang="fr-FR" altLang="fr-FR" sz="14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res d</a:t>
            </a:r>
            <a:r>
              <a:rPr kumimoji="0" lang="fr-FR" altLang="fr-FR" sz="14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Yu Mincho"/>
                <a:cs typeface="Times New Roman" panose="02020603050405020304" pitchFamily="18" charset="0"/>
              </a:rPr>
              <a:t>’</a:t>
            </a:r>
            <a:r>
              <a:rPr kumimoji="0" lang="fr-FR" altLang="fr-FR" sz="14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hospitalisation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Polypn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Yu Mincho"/>
                <a:cs typeface="Times New Roman" panose="02020603050405020304" pitchFamily="18" charset="0"/>
              </a:rPr>
              <a:t>é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e (FR &gt; 24 cycles/min au repos).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Sp02 &lt; 95% en air ambiant.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Pression art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Yu Mincho"/>
                <a:cs typeface="Times New Roman" panose="02020603050405020304" pitchFamily="18" charset="0"/>
              </a:rPr>
              <a:t>é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rielle &lt; 100 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mmHg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.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Troubles de la vigilance.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Alt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Yu Mincho"/>
                <a:cs typeface="Times New Roman" panose="02020603050405020304" pitchFamily="18" charset="0"/>
              </a:rPr>
              <a:t>é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ration brutale de l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Yu Mincho"/>
                <a:cs typeface="Times New Roman" panose="02020603050405020304" pitchFamily="18" charset="0"/>
              </a:rPr>
              <a:t>’é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tat g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Yu Mincho"/>
                <a:cs typeface="Times New Roman" panose="02020603050405020304" pitchFamily="18" charset="0"/>
              </a:rPr>
              <a:t>é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n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Yu Mincho"/>
                <a:cs typeface="Times New Roman" panose="02020603050405020304" pitchFamily="18" charset="0"/>
              </a:rPr>
              <a:t>é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ral ou de la vigilance chez le sujet 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Yu Mincho"/>
                <a:cs typeface="Times New Roman" panose="02020603050405020304" pitchFamily="18" charset="0"/>
              </a:rPr>
              <a:t>â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g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Yu Mincho"/>
                <a:cs typeface="Times New Roman" panose="02020603050405020304" pitchFamily="18" charset="0"/>
              </a:rPr>
              <a:t>é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.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D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Yu Mincho"/>
                <a:cs typeface="Times New Roman" panose="02020603050405020304" pitchFamily="18" charset="0"/>
              </a:rPr>
              <a:t>é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compensation de comorbidit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Yu Mincho"/>
                <a:cs typeface="Times New Roman" panose="02020603050405020304" pitchFamily="18" charset="0"/>
              </a:rPr>
              <a:t>é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s. </a:t>
            </a:r>
            <a:endParaRPr kumimoji="0" lang="fr-FR" alt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ea typeface="Yu Mincho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Isolement social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57300" y="355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402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85886"/>
            <a:ext cx="9144000" cy="1921087"/>
          </a:xfrm>
        </p:spPr>
        <p:txBody>
          <a:bodyPr>
            <a:normAutofit/>
          </a:bodyPr>
          <a:lstStyle/>
          <a:p>
            <a:r>
              <a:rPr lang="fr-FR" sz="8000" dirty="0"/>
              <a:t>Covid-19 et Aïkido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Philippe DUC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13"/>
    </mc:Choice>
    <mc:Fallback>
      <p:transition spd="slow" advTm="1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0941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/>
              <a:t>SARS-CoV-2 contre toute attente plus mortelle que les trottinettes : l’</a:t>
            </a:r>
            <a:r>
              <a:rPr lang="fr-FR" sz="3600" dirty="0" err="1"/>
              <a:t>hydroxychloroquine</a:t>
            </a:r>
            <a:r>
              <a:rPr lang="fr-FR" sz="3600"/>
              <a:t> la </a:t>
            </a:r>
            <a:r>
              <a:rPr lang="fr-FR" sz="3600" dirty="0"/>
              <a:t>seule solution ?</a:t>
            </a:r>
            <a:r>
              <a:rPr lang="fr-FR" dirty="0"/>
              <a:t/>
            </a:r>
            <a:br>
              <a:rPr lang="fr-FR" dirty="0"/>
            </a:br>
            <a:r>
              <a:rPr lang="en-US" sz="2200" dirty="0"/>
              <a:t>SARS-CoV-2 was Unexpectedly Deadlier than Push-scooters: Could </a:t>
            </a:r>
            <a:r>
              <a:rPr lang="en-US" sz="2200" dirty="0" err="1"/>
              <a:t>Hydroxychloroquine</a:t>
            </a:r>
            <a:r>
              <a:rPr lang="en-US" sz="2200" dirty="0"/>
              <a:t> be the Unique Solution?</a:t>
            </a:r>
            <a:r>
              <a:rPr lang="en-US" dirty="0"/>
              <a:t/>
            </a:r>
            <a:br>
              <a:rPr lang="en-US" dirty="0"/>
            </a:br>
            <a:r>
              <a:rPr lang="fr-FR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7129567" y="6176963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Asian journal of Medicine and Health</a:t>
            </a:r>
            <a:endParaRPr lang="fr-F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965" y="2908300"/>
            <a:ext cx="8410372" cy="3162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307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Epreuve d’effort avec/sans masque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0320" y="1825625"/>
            <a:ext cx="7131359" cy="435133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14875" y="1536799"/>
            <a:ext cx="2551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No </a:t>
            </a:r>
            <a:r>
              <a:rPr lang="fr-FR" sz="1400" dirty="0" err="1"/>
              <a:t>mask</a:t>
            </a:r>
            <a:r>
              <a:rPr lang="fr-FR" sz="1400" dirty="0"/>
              <a:t>   </a:t>
            </a:r>
            <a:r>
              <a:rPr lang="fr-FR" sz="1400" dirty="0" err="1"/>
              <a:t>Surgical</a:t>
            </a:r>
            <a:r>
              <a:rPr lang="fr-FR" sz="1400" dirty="0"/>
              <a:t> </a:t>
            </a:r>
            <a:r>
              <a:rPr lang="fr-FR" sz="1400" dirty="0" err="1"/>
              <a:t>mask</a:t>
            </a:r>
            <a:r>
              <a:rPr lang="fr-FR" sz="1400" dirty="0"/>
              <a:t>       FFP2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294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Epreuve d’effort avec/sans masque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473" y="1690688"/>
            <a:ext cx="9667875" cy="5429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872" y="2233613"/>
            <a:ext cx="9363075" cy="48196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871355" y="1382911"/>
            <a:ext cx="3241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No </a:t>
            </a:r>
            <a:r>
              <a:rPr lang="fr-FR" sz="1400" dirty="0" err="1"/>
              <a:t>mask</a:t>
            </a:r>
            <a:r>
              <a:rPr lang="fr-FR" sz="1400" dirty="0"/>
              <a:t>        </a:t>
            </a:r>
            <a:r>
              <a:rPr lang="fr-FR" sz="1400" dirty="0" err="1"/>
              <a:t>Surgical</a:t>
            </a:r>
            <a:r>
              <a:rPr lang="fr-FR" sz="1400" dirty="0"/>
              <a:t> </a:t>
            </a:r>
            <a:r>
              <a:rPr lang="fr-FR" sz="1400" dirty="0" err="1"/>
              <a:t>mask</a:t>
            </a:r>
            <a:r>
              <a:rPr lang="fr-FR" sz="1400" dirty="0"/>
              <a:t>              FFP2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68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301"/>
          </a:xfrm>
        </p:spPr>
        <p:txBody>
          <a:bodyPr/>
          <a:lstStyle/>
          <a:p>
            <a:pPr algn="ctr"/>
            <a:r>
              <a:rPr lang="fr-FR" dirty="0" smtClean="0"/>
              <a:t>Transmission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539219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r-FR" dirty="0" smtClean="0"/>
              <a:t>Transmission interhumaine</a:t>
            </a:r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fr-FR" dirty="0" smtClean="0"/>
              <a:t>voie respiratoire</a:t>
            </a:r>
          </a:p>
          <a:p>
            <a:pPr marL="971550" lvl="1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fr-FR" dirty="0" smtClean="0"/>
              <a:t>Directe transmission </a:t>
            </a:r>
            <a:r>
              <a:rPr lang="fr-FR" dirty="0" err="1"/>
              <a:t>goutellettes</a:t>
            </a:r>
            <a:r>
              <a:rPr lang="fr-FR" dirty="0"/>
              <a:t> de </a:t>
            </a:r>
            <a:r>
              <a:rPr lang="fr-FR" dirty="0" err="1"/>
              <a:t>Pflügge</a:t>
            </a:r>
            <a:r>
              <a:rPr lang="fr-FR" dirty="0"/>
              <a:t> </a:t>
            </a:r>
            <a:endParaRPr lang="fr-FR" dirty="0" smtClean="0"/>
          </a:p>
          <a:p>
            <a:pPr marL="971550" lvl="1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fr-FR" dirty="0" smtClean="0"/>
              <a:t>Indirecte : air</a:t>
            </a:r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fr-FR" dirty="0" smtClean="0"/>
              <a:t>Surface (probablement moindre)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endParaRPr lang="fr-FR" dirty="0"/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r-FR" dirty="0" smtClean="0"/>
              <a:t>Virus également détecté mais cause de contamination? Selles, Sanguine, </a:t>
            </a:r>
            <a:r>
              <a:rPr lang="fr-FR" dirty="0" err="1" smtClean="0"/>
              <a:t>Materno-foetale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7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"/>
    </mc:Choice>
    <mc:Fallback xmlns="">
      <p:transition spd="slow" advTm="81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Généralités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L’incubation  est en moyenne de 5 jours (IC95 % 4-7 jours) avec des extrêmes à 13 jours </a:t>
            </a:r>
            <a:r>
              <a:rPr lang="fr-FR" dirty="0" smtClean="0"/>
              <a:t> </a:t>
            </a:r>
            <a:r>
              <a:rPr lang="fr-FR" dirty="0"/>
              <a:t>voire 21j</a:t>
            </a:r>
          </a:p>
          <a:p>
            <a:r>
              <a:rPr lang="fr-FR" dirty="0"/>
              <a:t>Indice de reproduction (RO) 2.7 (IC 95% 2.5-2.9)  : chaque patient contamine en moyenne 3 </a:t>
            </a:r>
            <a:r>
              <a:rPr lang="fr-FR" dirty="0" smtClean="0"/>
              <a:t>personnes</a:t>
            </a:r>
          </a:p>
          <a:p>
            <a:r>
              <a:rPr lang="fr-FR" dirty="0"/>
              <a:t>Globalement sur 1 000 patients : </a:t>
            </a:r>
          </a:p>
          <a:p>
            <a:pPr lvl="1"/>
            <a:r>
              <a:rPr lang="fr-FR" dirty="0"/>
              <a:t>Une cinquantaine de formes graves</a:t>
            </a:r>
          </a:p>
          <a:p>
            <a:pPr lvl="1"/>
            <a:r>
              <a:rPr lang="fr-FR" dirty="0"/>
              <a:t>Mortalité </a:t>
            </a:r>
            <a:r>
              <a:rPr lang="ak-Latn-GH" dirty="0">
                <a:sym typeface="Symbol" panose="05050102010706020507" pitchFamily="18" charset="2"/>
              </a:rPr>
              <a:t></a:t>
            </a:r>
            <a:r>
              <a:rPr lang="fr-FR" dirty="0">
                <a:sym typeface="Symbol" panose="05050102010706020507" pitchFamily="18" charset="2"/>
              </a:rPr>
              <a:t> </a:t>
            </a:r>
            <a:r>
              <a:rPr lang="fr-FR" dirty="0" smtClean="0">
                <a:sym typeface="Symbol" panose="05050102010706020507" pitchFamily="18" charset="2"/>
              </a:rPr>
              <a:t>1 à 10</a:t>
            </a:r>
            <a:endParaRPr lang="fr-FR" dirty="0" smtClean="0"/>
          </a:p>
          <a:p>
            <a:r>
              <a:rPr lang="fr-FR" dirty="0">
                <a:sym typeface="Symbol" panose="05050102010706020507" pitchFamily="18" charset="2"/>
              </a:rPr>
              <a:t>Maladie peu mortelle mais très contagieuse </a:t>
            </a:r>
            <a:r>
              <a:rPr lang="fr-FR" dirty="0" smtClean="0">
                <a:sym typeface="Symbol" panose="05050102010706020507" pitchFamily="18" charset="2"/>
              </a:rPr>
              <a:t>+++</a:t>
            </a:r>
            <a:endParaRPr lang="fr-FR" dirty="0" smtClean="0"/>
          </a:p>
          <a:p>
            <a:pPr lvl="1"/>
            <a:endParaRPr lang="fr-FR" dirty="0" smtClean="0">
              <a:sym typeface="Symbol" panose="05050102010706020507" pitchFamily="18" charset="2"/>
            </a:endParaRP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4</a:t>
            </a:fld>
            <a:endParaRPr lang="fr-FR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07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934"/>
    </mc:Choice>
    <mc:Fallback>
      <p:transition spd="slow" advTm="140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Contamination par l’air : bus en chine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31900" y="1011096"/>
            <a:ext cx="6213721" cy="5479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23400" y="6305875"/>
            <a:ext cx="175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Shen</a:t>
            </a:r>
            <a:r>
              <a:rPr lang="fr-FR" dirty="0"/>
              <a:t> JAMA 2020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7700" y="2020508"/>
            <a:ext cx="2768600" cy="15940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1615457"/>
            <a:ext cx="1397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Patient </a:t>
            </a:r>
            <a:r>
              <a:rPr lang="fr-FR" dirty="0" err="1"/>
              <a:t>covid</a:t>
            </a:r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7785101" y="1615457"/>
            <a:ext cx="41286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19 Janvier 2020, Ningbo city (Zhejiang)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Transport en bus 50 minx2, pas de masque.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Patient index symptomatique au retour (toux, frissons, myalgies</a:t>
            </a:r>
            <a:r>
              <a:rPr lang="x-none" dirty="0"/>
              <a:t>…</a:t>
            </a:r>
            <a:r>
              <a:rPr lang="fr-FR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J5  : diagnostic de covid-19</a:t>
            </a:r>
          </a:p>
          <a:p>
            <a:endParaRPr lang="fr-FR" dirty="0"/>
          </a:p>
          <a:p>
            <a:r>
              <a:rPr lang="fr-FR" dirty="0"/>
              <a:t>2 bus 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 bus </a:t>
            </a:r>
            <a:r>
              <a:rPr lang="fr-FR" dirty="0"/>
              <a:t>sans patient : 0 infecté (n=60)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 bus </a:t>
            </a:r>
            <a:r>
              <a:rPr lang="fr-FR" dirty="0"/>
              <a:t>avec 1 patient : n=68, 24 infectés (35%)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5</a:t>
            </a:fld>
            <a:endParaRPr lang="fr-FR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8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411"/>
    </mc:Choice>
    <mc:Fallback>
      <p:transition spd="slow" advTm="186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/>
              <a:t>Air : la chorale de la </a:t>
            </a:r>
            <a:r>
              <a:rPr lang="fr-FR" sz="3600" dirty="0" err="1"/>
              <a:t>skagit</a:t>
            </a:r>
            <a:r>
              <a:rPr lang="fr-FR" sz="3600" dirty="0"/>
              <a:t> vallée (USA)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Suite à répétition du 3 mars : RAS</a:t>
            </a:r>
          </a:p>
          <a:p>
            <a:r>
              <a:rPr lang="fr-FR" dirty="0" smtClean="0"/>
              <a:t>61 choristes, église, un sujet atteint J+3 contamination entre le 3 et le 10 mars</a:t>
            </a:r>
          </a:p>
          <a:p>
            <a:r>
              <a:rPr lang="fr-FR" dirty="0" smtClean="0"/>
              <a:t>Répétition le 10 </a:t>
            </a:r>
            <a:r>
              <a:rPr lang="fr-FR" dirty="0"/>
              <a:t>Mars </a:t>
            </a:r>
            <a:r>
              <a:rPr lang="fr-FR" dirty="0" smtClean="0"/>
              <a:t>2020. Le 11/3 : rassemblements interdits, distanciation. </a:t>
            </a:r>
            <a:endParaRPr lang="fr-FR" dirty="0"/>
          </a:p>
          <a:p>
            <a:r>
              <a:rPr lang="fr-FR" dirty="0"/>
              <a:t>Pas de </a:t>
            </a:r>
            <a:r>
              <a:rPr lang="fr-FR" dirty="0" err="1"/>
              <a:t>covid</a:t>
            </a:r>
            <a:r>
              <a:rPr lang="fr-FR" dirty="0"/>
              <a:t> dans la ville de </a:t>
            </a:r>
            <a:r>
              <a:rPr lang="fr-FR" dirty="0" err="1"/>
              <a:t>Skagit</a:t>
            </a:r>
            <a:r>
              <a:rPr lang="fr-FR" dirty="0"/>
              <a:t> ou ses environs lors de la répétition</a:t>
            </a:r>
          </a:p>
          <a:p>
            <a:r>
              <a:rPr lang="fr-FR" dirty="0" smtClean="0"/>
              <a:t>Mesures </a:t>
            </a:r>
            <a:r>
              <a:rPr lang="fr-FR" dirty="0"/>
              <a:t>: ne pas venir si signes ou symptômes de </a:t>
            </a:r>
            <a:r>
              <a:rPr lang="fr-FR" dirty="0" smtClean="0"/>
              <a:t>covid-19, désinfection </a:t>
            </a:r>
            <a:r>
              <a:rPr lang="fr-FR" dirty="0"/>
              <a:t>des mains, pas d’embrassades, pas de poignée de mains, pas de contact </a:t>
            </a:r>
            <a:r>
              <a:rPr lang="fr-FR" dirty="0" smtClean="0"/>
              <a:t>direct, Distance </a:t>
            </a:r>
            <a:r>
              <a:rPr lang="fr-FR" dirty="0"/>
              <a:t>entre les chaises 0.75m, entre les rangées 1.4m</a:t>
            </a:r>
          </a:p>
          <a:p>
            <a:r>
              <a:rPr lang="fr-FR" dirty="0" smtClean="0"/>
              <a:t>Répétition </a:t>
            </a:r>
            <a:r>
              <a:rPr lang="fr-FR" dirty="0"/>
              <a:t>: 18h30-21 h avec courtes pauses. Chauffage, pas d’ouverture (T </a:t>
            </a:r>
            <a:r>
              <a:rPr lang="fr-FR" dirty="0" err="1"/>
              <a:t>ext</a:t>
            </a:r>
            <a:r>
              <a:rPr lang="fr-FR" dirty="0"/>
              <a:t> 7°C, intérieur 20°C</a:t>
            </a:r>
            <a:r>
              <a:rPr lang="fr-FR" dirty="0" smtClean="0"/>
              <a:t>)</a:t>
            </a:r>
          </a:p>
          <a:p>
            <a:r>
              <a:rPr lang="fr-FR" dirty="0" smtClean="0"/>
              <a:t>Post-répétition du 10 mars: </a:t>
            </a:r>
            <a:r>
              <a:rPr lang="fr-FR" dirty="0"/>
              <a:t>53 (87%) </a:t>
            </a:r>
            <a:r>
              <a:rPr lang="fr-FR" dirty="0" err="1"/>
              <a:t>covid</a:t>
            </a:r>
            <a:r>
              <a:rPr lang="fr-FR" dirty="0"/>
              <a:t>+ et 2 décès (33 tests + (54%) et 20 (33%) probable sur symptômes et délais</a:t>
            </a:r>
            <a:r>
              <a:rPr lang="fr-FR" dirty="0" smtClean="0"/>
              <a:t>), symptômes J1 à J12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6</a:t>
            </a:fld>
            <a:endParaRPr lang="fr-F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15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028"/>
    </mc:Choice>
    <mc:Fallback>
      <p:transition spd="slow" advTm="335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Modélisation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28900" y="3758406"/>
            <a:ext cx="6248400" cy="2466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075" y="2138760"/>
            <a:ext cx="7867650" cy="13620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7</a:t>
            </a:fld>
            <a:endParaRPr lang="fr-FR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6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13"/>
    </mc:Choice>
    <mc:Fallback>
      <p:transition spd="slow" advTm="6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Probabilité d’infection avec différents taux d’émission et </a:t>
            </a:r>
            <a:r>
              <a:rPr lang="fr-FR" sz="3600" dirty="0"/>
              <a:t>durée</a:t>
            </a:r>
            <a:r>
              <a:rPr lang="fr-FR" dirty="0"/>
              <a:t> de l’événement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53" y="1684648"/>
            <a:ext cx="4775201" cy="420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506" y="1684648"/>
            <a:ext cx="5428294" cy="446910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8</a:t>
            </a:fld>
            <a:endParaRPr lang="fr-FR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75"/>
    </mc:Choice>
    <mc:Fallback>
      <p:transition spd="slow" advTm="89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En intérieur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u="sng" dirty="0">
                <a:solidFill>
                  <a:srgbClr val="FF0000"/>
                </a:solidFill>
              </a:rPr>
              <a:t>Lieux et activités à risque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Chorale, chants, karaoké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Bars, night-club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Activités physiques en intérieurs</a:t>
            </a:r>
          </a:p>
          <a:p>
            <a:pPr lvl="1"/>
            <a:r>
              <a:rPr lang="fr-FR" dirty="0" smtClean="0">
                <a:solidFill>
                  <a:srgbClr val="FF0000"/>
                </a:solidFill>
              </a:rPr>
              <a:t>Atmosphère confinée  </a:t>
            </a:r>
            <a:r>
              <a:rPr lang="fr-FR" dirty="0">
                <a:solidFill>
                  <a:srgbClr val="FF0000"/>
                </a:solidFill>
              </a:rPr>
              <a:t>(72% contamination avion au sol 3h sans ventilation</a:t>
            </a:r>
            <a:r>
              <a:rPr lang="fr-FR" dirty="0" smtClean="0">
                <a:solidFill>
                  <a:srgbClr val="FF0000"/>
                </a:solidFill>
              </a:rPr>
              <a:t>)</a:t>
            </a:r>
          </a:p>
          <a:p>
            <a:pPr marL="457200" lvl="1" indent="0">
              <a:buNone/>
            </a:pP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u="sng" dirty="0" smtClean="0"/>
              <a:t>Contre le </a:t>
            </a:r>
            <a:r>
              <a:rPr lang="fr-FR" u="sng" dirty="0" err="1" smtClean="0"/>
              <a:t>covid</a:t>
            </a:r>
            <a:endParaRPr lang="fr-FR" u="sng" dirty="0" smtClean="0"/>
          </a:p>
          <a:p>
            <a:pPr lvl="1"/>
            <a:r>
              <a:rPr lang="fr-FR" dirty="0" smtClean="0"/>
              <a:t>Ne pas éteindre la ventilation si des personnes sont dans la salle </a:t>
            </a:r>
          </a:p>
          <a:p>
            <a:pPr lvl="1"/>
            <a:r>
              <a:rPr lang="fr-FR" dirty="0" smtClean="0"/>
              <a:t>Augmenter </a:t>
            </a:r>
            <a:r>
              <a:rPr lang="fr-FR" dirty="0"/>
              <a:t>ventilation</a:t>
            </a:r>
          </a:p>
          <a:p>
            <a:pPr lvl="1"/>
            <a:r>
              <a:rPr lang="fr-FR" dirty="0"/>
              <a:t>Limiter le nombre de sujets</a:t>
            </a:r>
          </a:p>
          <a:p>
            <a:pPr lvl="1"/>
            <a:r>
              <a:rPr lang="fr-FR" dirty="0"/>
              <a:t>Ventilation standard : durée de </a:t>
            </a:r>
            <a:r>
              <a:rPr lang="fr-FR" dirty="0" smtClean="0"/>
              <a:t>30-60 </a:t>
            </a:r>
            <a:r>
              <a:rPr lang="fr-FR" dirty="0"/>
              <a:t>minutes</a:t>
            </a:r>
          </a:p>
          <a:p>
            <a:pPr lvl="1"/>
            <a:r>
              <a:rPr lang="fr-FR" dirty="0"/>
              <a:t>Porter le </a:t>
            </a:r>
            <a:r>
              <a:rPr lang="fr-FR" dirty="0" smtClean="0"/>
              <a:t>masque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3A04-8FFD-438E-8B9C-776A0B811838}" type="slidenum">
              <a:rPr lang="fr-FR" smtClean="0"/>
              <a:t>9</a:t>
            </a:fld>
            <a:endParaRPr lang="fr-F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4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87"/>
    </mc:Choice>
    <mc:Fallback>
      <p:transition spd="slow" advTm="10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3.1|33|27.3|12.1|52.3|11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0.6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8|0.4|114.1|3.4|0.6|2.1|15.5|0.6|0.8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1029</Words>
  <Application>Microsoft Office PowerPoint</Application>
  <PresentationFormat>Widescreen</PresentationFormat>
  <Paragraphs>162</Paragraphs>
  <Slides>22</Slides>
  <Notes>0</Notes>
  <HiddenSlides>1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Symbol</vt:lpstr>
      <vt:lpstr>Times</vt:lpstr>
      <vt:lpstr>Times New Roman</vt:lpstr>
      <vt:lpstr>Wingdings</vt:lpstr>
      <vt:lpstr>Yu Mincho</vt:lpstr>
      <vt:lpstr>Office Theme</vt:lpstr>
      <vt:lpstr>Assises de l’Aïkido 2020 Modérateurs : Sylvia Noll , Philippe Duc </vt:lpstr>
      <vt:lpstr>Covid-19 et Aïkido</vt:lpstr>
      <vt:lpstr>Transmission</vt:lpstr>
      <vt:lpstr>Généralités</vt:lpstr>
      <vt:lpstr>Contamination par l’air : bus en chine</vt:lpstr>
      <vt:lpstr>Air : la chorale de la skagit vallée (USA)</vt:lpstr>
      <vt:lpstr>Modélisation</vt:lpstr>
      <vt:lpstr>Probabilité d’infection avec différents taux d’émission et durée de l’événement</vt:lpstr>
      <vt:lpstr>En intérieur</vt:lpstr>
      <vt:lpstr>Facteurs influençant la contamination</vt:lpstr>
      <vt:lpstr>Contagiosité</vt:lpstr>
      <vt:lpstr>Facteurs influençant la contamination</vt:lpstr>
      <vt:lpstr>Et l’Aïkido ?</vt:lpstr>
      <vt:lpstr>Situation Italie-UK-Chine</vt:lpstr>
      <vt:lpstr>PowerPoint Presentation</vt:lpstr>
      <vt:lpstr>PowerPoint Presentation</vt:lpstr>
      <vt:lpstr>Symptômes et signes cliniques dans l’étude chinoise de Wuhan 7 </vt:lpstr>
      <vt:lpstr>PowerPoint Presentation</vt:lpstr>
      <vt:lpstr>Co-morbidités</vt:lpstr>
      <vt:lpstr>SARS-CoV-2 contre toute attente plus mortelle que les trottinettes : l’hydroxychloroquine la seule solution ? SARS-CoV-2 was Unexpectedly Deadlier than Push-scooters: Could Hydroxychloroquine be the Unique Solution?  </vt:lpstr>
      <vt:lpstr>Epreuve d’effort avec/sans masque</vt:lpstr>
      <vt:lpstr>Epreuve d’effort avec/sans masque</vt:lpstr>
    </vt:vector>
  </TitlesOfParts>
  <Company>Interpublic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et Aïkido</dc:title>
  <dc:creator>ASUS</dc:creator>
  <cp:lastModifiedBy>ASUS</cp:lastModifiedBy>
  <cp:revision>70</cp:revision>
  <dcterms:created xsi:type="dcterms:W3CDTF">2020-09-29T18:33:11Z</dcterms:created>
  <dcterms:modified xsi:type="dcterms:W3CDTF">2020-10-11T09:51:47Z</dcterms:modified>
</cp:coreProperties>
</file>